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85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294" r:id="rId13"/>
    <p:sldId id="293" r:id="rId14"/>
    <p:sldId id="295" r:id="rId15"/>
  </p:sldIdLst>
  <p:sldSz cx="9906000" cy="6858000" type="A4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5" autoAdjust="0"/>
  </p:normalViewPr>
  <p:slideViewPr>
    <p:cSldViewPr>
      <p:cViewPr varScale="1">
        <p:scale>
          <a:sx n="105" d="100"/>
          <a:sy n="105" d="100"/>
        </p:scale>
        <p:origin x="660" y="7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D06015-7FE4-4872-ACF5-70B636C3F3EC}" type="datetimeFigureOut">
              <a:rPr lang="de-DE" smtClean="0"/>
              <a:t>12.08.2026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4B64D-002E-4037-8E54-C9039F4549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600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16397977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692280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15889412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0" y="6518275"/>
            <a:ext cx="9906000" cy="369332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dirty="0"/>
              <a:t>  </a:t>
            </a:r>
            <a:r>
              <a:rPr lang="de-DE" sz="1400" dirty="0"/>
              <a:t>Frank Kameier – IU Modul Strömungsmechanik	stroemungsakustik.de		</a:t>
            </a:r>
            <a:r>
              <a:rPr lang="de-DE" sz="14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Folie Nr.</a:t>
            </a:r>
            <a:fld id="{6C9ACCDF-72BB-498E-BEED-08F2BF92064F}" type="slidenum">
              <a:rPr lang="de-DE"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pPr/>
              <a:t>‹Nr.›</a:t>
            </a:fld>
            <a:r>
              <a:rPr lang="de-DE" sz="14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         © 2026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56" r:id="rId3"/>
  </p:sldLayoutIdLst>
  <p:transition spd="slow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0"/>
          <p:cNvSpPr txBox="1">
            <a:spLocks noChangeArrowheads="1"/>
          </p:cNvSpPr>
          <p:nvPr/>
        </p:nvSpPr>
        <p:spPr bwMode="auto">
          <a:xfrm>
            <a:off x="1" y="28942"/>
            <a:ext cx="976617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de-DE" sz="2800" b="1" dirty="0" err="1">
                <a:latin typeface="Arial" charset="0"/>
              </a:rPr>
              <a:t>Lavaldüse</a:t>
            </a:r>
            <a:r>
              <a:rPr lang="de-DE" sz="2800" b="1" dirty="0">
                <a:latin typeface="Arial" charset="0"/>
              </a:rPr>
              <a:t> – kompressible Strömung – 3-D CFX</a:t>
            </a:r>
          </a:p>
          <a:p>
            <a:pPr algn="ctr"/>
            <a:endParaRPr lang="de-DE" sz="800" b="1" dirty="0">
              <a:latin typeface="Arial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9CFFE05-AECE-4298-78FC-6C81556E8C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4206" y="2325000"/>
            <a:ext cx="5029203" cy="2789542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6C578CAF-2059-ADBC-F179-F24709161193}"/>
              </a:ext>
            </a:extLst>
          </p:cNvPr>
          <p:cNvSpPr txBox="1"/>
          <p:nvPr/>
        </p:nvSpPr>
        <p:spPr>
          <a:xfrm>
            <a:off x="4558758" y="5229200"/>
            <a:ext cx="53472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… im engsten Querschnitt wird maximal Schallgeschwindigkeit erreicht, stromab kann sich </a:t>
            </a:r>
            <a:br>
              <a:rPr lang="de-DE" dirty="0"/>
            </a:br>
            <a:r>
              <a:rPr lang="de-DE" dirty="0"/>
              <a:t>mit Schallgeschwindigkeit im engsten Querschnitt </a:t>
            </a:r>
            <a:br>
              <a:rPr lang="de-DE" dirty="0"/>
            </a:br>
            <a:r>
              <a:rPr lang="de-DE" dirty="0"/>
              <a:t>die Geschwindigkeit auf &gt; Ma 1 erhöhen.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09D3AA7-5C51-69CC-DD95-DAFDFE4069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5273"/>
            <a:ext cx="4548969" cy="3389694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6ACDF3F8-9BD0-897F-8A87-B5EF35718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464" y="4064967"/>
            <a:ext cx="2343477" cy="314369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8BF8072B-B526-7849-EB0B-98B6CF3141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464" y="4864666"/>
            <a:ext cx="4248472" cy="72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7457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6F4A272-4040-0ACA-EA7C-3F34CACD9E0C}"/>
              </a:ext>
            </a:extLst>
          </p:cNvPr>
          <p:cNvSpPr txBox="1"/>
          <p:nvPr/>
        </p:nvSpPr>
        <p:spPr>
          <a:xfrm>
            <a:off x="1539245" y="80628"/>
            <a:ext cx="6827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… inkompressible Rechnung und veränderte Randbedingungen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AF728C2-FD5E-D29E-FD3C-785F7B463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76" y="1232756"/>
            <a:ext cx="6827510" cy="473644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661088A-9E45-5E05-0ECD-9781E9E7A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3986" y="620688"/>
            <a:ext cx="2398577" cy="208864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9303440-A516-1253-7109-B2AF5E66C5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3986" y="4474252"/>
            <a:ext cx="2246558" cy="149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683874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2898341-7E17-3E8A-D7BA-25E54F045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441" y="584684"/>
            <a:ext cx="8183117" cy="462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79863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1565DEF-14B2-6A8B-CEEE-F36156740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3120" y="368660"/>
            <a:ext cx="3795040" cy="2709302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B76EE41-2D54-3A29-DAF2-58C2F3AEBA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468" y="149645"/>
            <a:ext cx="4858786" cy="1573666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6F52A8D-FA4F-3500-C06B-E20EA44731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468" y="1808820"/>
            <a:ext cx="3918159" cy="188001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8905AE9-F148-69DB-6157-11F5A377FD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445" y="4009261"/>
            <a:ext cx="3706182" cy="212908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0BAFAAC-8CD7-C2B9-F1C3-A3A855CB2C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832" y="6140060"/>
            <a:ext cx="4048690" cy="257211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CDE603ED-AFDE-9A11-CB8A-417B4F47FD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33120" y="3451477"/>
            <a:ext cx="1348064" cy="1146049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12C27883-781B-14AB-8E1A-1370D198BF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69477" y="5182663"/>
            <a:ext cx="1924319" cy="1086002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642A4AF-9760-4EE5-60EB-5651790916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98918" y="3221293"/>
            <a:ext cx="1532759" cy="157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40929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FBF65DC-E13B-6858-5272-16C0AB81D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472" y="152636"/>
            <a:ext cx="2896004" cy="240063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C14EE75B-B213-B4C8-4DF4-BA3AD5DF6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828" y="124057"/>
            <a:ext cx="2800741" cy="242921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1A8A70E-641C-CCCB-52BB-34BDD79B52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5188" y="124057"/>
            <a:ext cx="2838846" cy="2429214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9C7D86B-DCF9-A776-EFCA-490DD63EF8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472" y="3140968"/>
            <a:ext cx="3096057" cy="2753109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4634997B-E147-4480-0D09-D3F905D97AFC}"/>
              </a:ext>
            </a:extLst>
          </p:cNvPr>
          <p:cNvSpPr txBox="1"/>
          <p:nvPr/>
        </p:nvSpPr>
        <p:spPr>
          <a:xfrm>
            <a:off x="3620852" y="3640359"/>
            <a:ext cx="635302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Drei Zylinder und ein Torus zur Abbildung eines</a:t>
            </a:r>
            <a:br>
              <a:rPr lang="de-DE" dirty="0"/>
            </a:br>
            <a:r>
              <a:rPr lang="de-DE" dirty="0"/>
              <a:t>großen Behälters als Einströmbereichs, eines engen Rohres</a:t>
            </a:r>
            <a:br>
              <a:rPr lang="de-DE" dirty="0"/>
            </a:br>
            <a:r>
              <a:rPr lang="de-DE" dirty="0"/>
              <a:t>und eines dritten großen Zylinders als </a:t>
            </a:r>
            <a:r>
              <a:rPr lang="de-DE" dirty="0" err="1"/>
              <a:t>Ausströmbereich</a:t>
            </a:r>
            <a:r>
              <a:rPr lang="de-DE" dirty="0"/>
              <a:t>.</a:t>
            </a:r>
          </a:p>
          <a:p>
            <a:endParaRPr lang="de-DE" dirty="0"/>
          </a:p>
          <a:p>
            <a:r>
              <a:rPr lang="de-DE" dirty="0"/>
              <a:t>Die Einströmung des engen Rohres ist mit dem Torus</a:t>
            </a:r>
            <a:br>
              <a:rPr lang="de-DE" dirty="0"/>
            </a:br>
            <a:r>
              <a:rPr lang="de-DE" dirty="0"/>
              <a:t>zu einer Art Einlaufdüse abgerundet. </a:t>
            </a:r>
          </a:p>
        </p:txBody>
      </p:sp>
    </p:spTree>
    <p:extLst>
      <p:ext uri="{BB962C8B-B14F-4D97-AF65-F5344CB8AC3E}">
        <p14:creationId xmlns:p14="http://schemas.microsoft.com/office/powerpoint/2010/main" val="311143741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33260E5-FA99-04FE-13FE-75C64EACC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488" y="1088740"/>
            <a:ext cx="9381492" cy="3914686"/>
          </a:xfrm>
          <a:prstGeom prst="rect">
            <a:avLst/>
          </a:prstGeom>
        </p:spPr>
      </p:pic>
      <p:sp>
        <p:nvSpPr>
          <p:cNvPr id="4" name="Ellipse 3">
            <a:extLst>
              <a:ext uri="{FF2B5EF4-FFF2-40B4-BE49-F238E27FC236}">
                <a16:creationId xmlns:a16="http://schemas.microsoft.com/office/drawing/2014/main" id="{12BD3D4E-9A1F-B2D4-4533-26397E595437}"/>
              </a:ext>
            </a:extLst>
          </p:cNvPr>
          <p:cNvSpPr/>
          <p:nvPr/>
        </p:nvSpPr>
        <p:spPr>
          <a:xfrm>
            <a:off x="1136576" y="2492896"/>
            <a:ext cx="828092" cy="3240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66C3D905-630D-C240-517B-87BDA662739B}"/>
              </a:ext>
            </a:extLst>
          </p:cNvPr>
          <p:cNvSpPr/>
          <p:nvPr/>
        </p:nvSpPr>
        <p:spPr>
          <a:xfrm flipV="1">
            <a:off x="1234970" y="2947411"/>
            <a:ext cx="315652" cy="1066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5350720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A3FEC4B-0E65-CB36-B63A-4ED57C758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5028" y="80628"/>
            <a:ext cx="4577821" cy="290289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5A6D658-D229-16BC-D202-119EED719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99" y="96644"/>
            <a:ext cx="1755821" cy="3765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18CCD32A-77CA-B9B6-9E44-D9C7BE884C1B}"/>
              </a:ext>
            </a:extLst>
          </p:cNvPr>
          <p:cNvSpPr/>
          <p:nvPr/>
        </p:nvSpPr>
        <p:spPr>
          <a:xfrm>
            <a:off x="1003209" y="1817126"/>
            <a:ext cx="828092" cy="3240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F92333D-3AE8-D4C5-3032-0A96D956263A}"/>
              </a:ext>
            </a:extLst>
          </p:cNvPr>
          <p:cNvSpPr txBox="1"/>
          <p:nvPr/>
        </p:nvSpPr>
        <p:spPr>
          <a:xfrm>
            <a:off x="1999062" y="1771830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kompressibel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5286DF1-28C2-72B7-8229-EE70D7C8B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299" y="4293096"/>
            <a:ext cx="1813739" cy="1904426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1DFCB03-10FD-0C3A-9826-9AE5EA5D63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6776" y="2429637"/>
            <a:ext cx="2713654" cy="199872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042DDEC-461B-F35F-9E4E-F0E8ADC1E8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7539" y="3523361"/>
            <a:ext cx="2953162" cy="1810003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9774AE44-6532-E022-0030-D95BD0FBD8C1}"/>
              </a:ext>
            </a:extLst>
          </p:cNvPr>
          <p:cNvSpPr txBox="1"/>
          <p:nvPr/>
        </p:nvSpPr>
        <p:spPr>
          <a:xfrm>
            <a:off x="6827539" y="5333364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outlet</a:t>
            </a:r>
            <a:endParaRPr lang="de-DE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C198790-EF61-5310-A53C-D00BA3DD45E8}"/>
              </a:ext>
            </a:extLst>
          </p:cNvPr>
          <p:cNvSpPr txBox="1"/>
          <p:nvPr/>
        </p:nvSpPr>
        <p:spPr>
          <a:xfrm>
            <a:off x="2936776" y="4347506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opening</a:t>
            </a:r>
            <a:endParaRPr lang="de-DE" dirty="0"/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0A7CCEBF-D504-57A6-4DD7-A563E6A962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3074" y="4900831"/>
            <a:ext cx="2896004" cy="11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968365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D1AA93B0-826B-9ED6-E642-885F172A84FB}"/>
              </a:ext>
            </a:extLst>
          </p:cNvPr>
          <p:cNvSpPr txBox="1"/>
          <p:nvPr/>
        </p:nvSpPr>
        <p:spPr>
          <a:xfrm>
            <a:off x="524508" y="332656"/>
            <a:ext cx="91528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… vergessene Wand – liegt am Grundmodell – aus Bequemlichkeit nicht weiter verfolgt:</a:t>
            </a:r>
            <a:br>
              <a:rPr lang="de-DE" dirty="0"/>
            </a:br>
            <a:r>
              <a:rPr lang="de-DE" dirty="0"/>
              <a:t>(ANSYS oder CFX haben das automatisch ergänzt!)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956E4CC-C333-E495-498F-2D3C6D6EE5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532" y="1772816"/>
            <a:ext cx="2857899" cy="122889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92F37A3-581C-A1BE-C11D-F9669FDAA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8924" y="1772816"/>
            <a:ext cx="2915057" cy="120984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2A1EB05-7B07-505E-CAC8-6AE2CCAC08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6915" y="3320988"/>
            <a:ext cx="3834209" cy="295657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BA188762-5D9D-5AAD-3928-D59852418E49}"/>
              </a:ext>
            </a:extLst>
          </p:cNvPr>
          <p:cNvSpPr txBox="1"/>
          <p:nvPr/>
        </p:nvSpPr>
        <p:spPr>
          <a:xfrm>
            <a:off x="6285148" y="3609020"/>
            <a:ext cx="371127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Verbindung zwischen Torus und</a:t>
            </a:r>
            <a:br>
              <a:rPr lang="de-DE" dirty="0"/>
            </a:br>
            <a:r>
              <a:rPr lang="de-DE" dirty="0"/>
              <a:t>kleinem Zylinder passt nicht exakt.</a:t>
            </a:r>
          </a:p>
          <a:p>
            <a:r>
              <a:rPr lang="de-DE" dirty="0"/>
              <a:t>Beim Anklicken von</a:t>
            </a:r>
          </a:p>
          <a:p>
            <a:r>
              <a:rPr lang="de-DE" dirty="0"/>
              <a:t>Default Domain Default wird </a:t>
            </a:r>
            <a:br>
              <a:rPr lang="de-DE" dirty="0"/>
            </a:br>
            <a:r>
              <a:rPr lang="de-DE" dirty="0"/>
              <a:t>diese Fläche grün.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8B38D5A6-C06D-CBD4-1776-173AD8B1C286}"/>
              </a:ext>
            </a:extLst>
          </p:cNvPr>
          <p:cNvSpPr/>
          <p:nvPr/>
        </p:nvSpPr>
        <p:spPr>
          <a:xfrm rot="20202894">
            <a:off x="4736975" y="3189564"/>
            <a:ext cx="432048" cy="17876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2594289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BFF5A884-2361-CE42-AD46-58EEF0E69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572" y="116632"/>
            <a:ext cx="8092847" cy="5475144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7BFF2BE8-A2AF-9886-19D4-DC47BBB97F33}"/>
              </a:ext>
            </a:extLst>
          </p:cNvPr>
          <p:cNvSpPr txBox="1"/>
          <p:nvPr/>
        </p:nvSpPr>
        <p:spPr>
          <a:xfrm>
            <a:off x="4299616" y="5841268"/>
            <a:ext cx="130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ym typeface="Symbol" panose="05050102010706020507" pitchFamily="18" charset="2"/>
              </a:rPr>
              <a:t></a:t>
            </a:r>
            <a:r>
              <a:rPr lang="de-DE" dirty="0"/>
              <a:t>p=0,8 bar</a:t>
            </a:r>
          </a:p>
        </p:txBody>
      </p:sp>
    </p:spTree>
    <p:extLst>
      <p:ext uri="{BB962C8B-B14F-4D97-AF65-F5344CB8AC3E}">
        <p14:creationId xmlns:p14="http://schemas.microsoft.com/office/powerpoint/2010/main" val="268092268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5BCACC6-37E9-4F32-EFD3-15202C67C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460" y="116632"/>
            <a:ext cx="5516897" cy="364698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555472A-9CF9-A180-D0D9-FE7F2626D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8341" y="3763620"/>
            <a:ext cx="4626140" cy="2684570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DA88A560-B39B-05A0-DD78-F5E9EF056127}"/>
              </a:ext>
            </a:extLst>
          </p:cNvPr>
          <p:cNvSpPr txBox="1"/>
          <p:nvPr/>
        </p:nvSpPr>
        <p:spPr>
          <a:xfrm>
            <a:off x="3421564" y="5877272"/>
            <a:ext cx="130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ym typeface="Symbol" panose="05050102010706020507" pitchFamily="18" charset="2"/>
              </a:rPr>
              <a:t></a:t>
            </a:r>
            <a:r>
              <a:rPr lang="de-DE" dirty="0"/>
              <a:t>p=1,6 bar</a:t>
            </a:r>
          </a:p>
        </p:txBody>
      </p:sp>
    </p:spTree>
    <p:extLst>
      <p:ext uri="{BB962C8B-B14F-4D97-AF65-F5344CB8AC3E}">
        <p14:creationId xmlns:p14="http://schemas.microsoft.com/office/powerpoint/2010/main" val="401235723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12EB6-328E-C9F8-6D11-3CE6A2CEFF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EB5F9B47-2214-C77D-71DF-9C32B88990F2}"/>
              </a:ext>
            </a:extLst>
          </p:cNvPr>
          <p:cNvSpPr txBox="1"/>
          <p:nvPr/>
        </p:nvSpPr>
        <p:spPr>
          <a:xfrm>
            <a:off x="740532" y="0"/>
            <a:ext cx="8558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… Turbulenz eingeschaltet, um Sichtbarmachung mittels Stromlinien bei niedrigen</a:t>
            </a:r>
            <a:br>
              <a:rPr lang="de-DE" dirty="0"/>
            </a:br>
            <a:r>
              <a:rPr lang="de-DE" dirty="0"/>
              <a:t>Strömungsgeschwindigkeiten zu verbessern …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31F6C9A-3AFC-1AEC-2FA6-D5B5F69D9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368" y="632063"/>
            <a:ext cx="8558818" cy="5835869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631F3EFB-8A39-1B28-3FC2-51C9045FBB4F}"/>
              </a:ext>
            </a:extLst>
          </p:cNvPr>
          <p:cNvSpPr txBox="1"/>
          <p:nvPr/>
        </p:nvSpPr>
        <p:spPr>
          <a:xfrm>
            <a:off x="1028564" y="5733256"/>
            <a:ext cx="13067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ym typeface="Symbol" panose="05050102010706020507" pitchFamily="18" charset="2"/>
              </a:rPr>
              <a:t></a:t>
            </a:r>
            <a:r>
              <a:rPr lang="de-DE" dirty="0"/>
              <a:t>p=0,1 bar</a:t>
            </a:r>
          </a:p>
        </p:txBody>
      </p:sp>
    </p:spTree>
    <p:extLst>
      <p:ext uri="{BB962C8B-B14F-4D97-AF65-F5344CB8AC3E}">
        <p14:creationId xmlns:p14="http://schemas.microsoft.com/office/powerpoint/2010/main" val="1769633056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ee89b9-c2a1-48af-97a5-0b7576db935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CE6BA40BC45A8469AAEBEBE11736C06" ma:contentTypeVersion="17" ma:contentTypeDescription="Ein neues Dokument erstellen." ma:contentTypeScope="" ma:versionID="86b925f545ee4c13e2be4a88330ff52f">
  <xsd:schema xmlns:xsd="http://www.w3.org/2001/XMLSchema" xmlns:xs="http://www.w3.org/2001/XMLSchema" xmlns:p="http://schemas.microsoft.com/office/2006/metadata/properties" xmlns:ns3="99ee89b9-c2a1-48af-97a5-0b7576db9354" xmlns:ns4="95681d45-b53e-44df-8b43-79af7894945d" targetNamespace="http://schemas.microsoft.com/office/2006/metadata/properties" ma:root="true" ma:fieldsID="818f6bab1477be9215b256c3be671826" ns3:_="" ns4:_="">
    <xsd:import namespace="99ee89b9-c2a1-48af-97a5-0b7576db9354"/>
    <xsd:import namespace="95681d45-b53e-44df-8b43-79af7894945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ee89b9-c2a1-48af-97a5-0b7576db93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681d45-b53e-44df-8b43-79af7894945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F60CB6-9047-423F-A55C-6042E94D2D0D}">
  <ds:schemaRefs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  <ds:schemaRef ds:uri="95681d45-b53e-44df-8b43-79af7894945d"/>
    <ds:schemaRef ds:uri="99ee89b9-c2a1-48af-97a5-0b7576db9354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861D5AE-7137-40DC-8F12-2316BF9046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ee89b9-c2a1-48af-97a5-0b7576db9354"/>
    <ds:schemaRef ds:uri="95681d45-b53e-44df-8b43-79af789494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FDAA547-1F67-47AB-8472-F6EED34C5C0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162</Words>
  <Application>Microsoft Office PowerPoint</Application>
  <PresentationFormat>A4-Papier (210 x 297 mm)</PresentationFormat>
  <Paragraphs>17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Symbol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Fachhochschule Düsseldorf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kameier</dc:creator>
  <cp:lastModifiedBy>Kameier, Frank</cp:lastModifiedBy>
  <cp:revision>146</cp:revision>
  <dcterms:created xsi:type="dcterms:W3CDTF">2010-03-26T15:52:59Z</dcterms:created>
  <dcterms:modified xsi:type="dcterms:W3CDTF">2026-08-12T14:07:25Z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0x0101000CE6BA40BC45A8469AAEBEBE11736C06</vt:lpwstr>
  </property>
</Properties>
</file>