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85" r:id="rId5"/>
    <p:sldId id="286" r:id="rId6"/>
    <p:sldId id="287" r:id="rId7"/>
    <p:sldId id="327" r:id="rId8"/>
    <p:sldId id="333" r:id="rId9"/>
    <p:sldId id="328" r:id="rId10"/>
    <p:sldId id="329" r:id="rId11"/>
    <p:sldId id="330" r:id="rId12"/>
    <p:sldId id="288" r:id="rId13"/>
    <p:sldId id="289" r:id="rId14"/>
    <p:sldId id="290" r:id="rId15"/>
    <p:sldId id="331" r:id="rId16"/>
    <p:sldId id="291" r:id="rId17"/>
    <p:sldId id="292" r:id="rId18"/>
    <p:sldId id="293" r:id="rId19"/>
    <p:sldId id="296" r:id="rId20"/>
    <p:sldId id="297" r:id="rId21"/>
    <p:sldId id="277" r:id="rId22"/>
    <p:sldId id="278" r:id="rId23"/>
    <p:sldId id="298" r:id="rId24"/>
  </p:sldIdLst>
  <p:sldSz cx="9906000" cy="6858000" type="A4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5" autoAdjust="0"/>
  </p:normalViewPr>
  <p:slideViewPr>
    <p:cSldViewPr>
      <p:cViewPr varScale="1">
        <p:scale>
          <a:sx n="105" d="100"/>
          <a:sy n="105" d="100"/>
        </p:scale>
        <p:origin x="1548" y="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einze\Desktop\Aehnlichkeitstheorie\Messdaten_Kreiselpumpe_FINAL_f&#252;r%20ppt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einze\Desktop\Aehnlichkeitstheorie\Messdaten_Kreiselpumpe_FINAL_f&#252;r%20ppt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20833333333334E-2"/>
          <c:y val="0.12478920741989882"/>
          <c:w val="0.89206140173840365"/>
          <c:h val="0.76559865092748736"/>
        </c:manualLayout>
      </c:layout>
      <c:scatterChart>
        <c:scatterStyle val="lineMarker"/>
        <c:varyColors val="0"/>
        <c:ser>
          <c:idx val="0"/>
          <c:order val="0"/>
          <c:tx>
            <c:v>n=2000 U/min</c:v>
          </c:tx>
          <c:spPr>
            <a:ln w="12700"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  <a:ln w="12700">
                <a:solidFill>
                  <a:schemeClr val="accent2"/>
                </a:solidFill>
              </a:ln>
            </c:spPr>
          </c:marker>
          <c:xVal>
            <c:numRef>
              <c:f>Berechnungen_Kennfeld!$K$25:$K$41</c:f>
              <c:numCache>
                <c:formatCode>0.000</c:formatCode>
                <c:ptCount val="17"/>
                <c:pt idx="0">
                  <c:v>32.29371341790511</c:v>
                </c:pt>
                <c:pt idx="1">
                  <c:v>32.320128288466108</c:v>
                </c:pt>
                <c:pt idx="2">
                  <c:v>32.203922038204674</c:v>
                </c:pt>
                <c:pt idx="3">
                  <c:v>32.048889566868418</c:v>
                </c:pt>
                <c:pt idx="4">
                  <c:v>31.727038801463827</c:v>
                </c:pt>
                <c:pt idx="5">
                  <c:v>29.412656012996234</c:v>
                </c:pt>
                <c:pt idx="6">
                  <c:v>26.616208731087664</c:v>
                </c:pt>
                <c:pt idx="7">
                  <c:v>25.428866431246039</c:v>
                </c:pt>
                <c:pt idx="8">
                  <c:v>24.094458769370981</c:v>
                </c:pt>
                <c:pt idx="9">
                  <c:v>21.765453734239571</c:v>
                </c:pt>
                <c:pt idx="10">
                  <c:v>19.48971430568783</c:v>
                </c:pt>
                <c:pt idx="11">
                  <c:v>17.900743549613583</c:v>
                </c:pt>
                <c:pt idx="12">
                  <c:v>16.152678030334123</c:v>
                </c:pt>
                <c:pt idx="13">
                  <c:v>13.665705299972091</c:v>
                </c:pt>
                <c:pt idx="14">
                  <c:v>9.6857140368400714</c:v>
                </c:pt>
                <c:pt idx="15">
                  <c:v>4.0346273305951437</c:v>
                </c:pt>
                <c:pt idx="16">
                  <c:v>4.0198278628327504</c:v>
                </c:pt>
              </c:numCache>
            </c:numRef>
          </c:xVal>
          <c:yVal>
            <c:numRef>
              <c:f>Berechnungen_Kennfeld!$M$25:$M$41</c:f>
              <c:numCache>
                <c:formatCode>0.0</c:formatCode>
                <c:ptCount val="17"/>
                <c:pt idx="0">
                  <c:v>36.698687501778473</c:v>
                </c:pt>
                <c:pt idx="1">
                  <c:v>36.703007436931408</c:v>
                </c:pt>
                <c:pt idx="2">
                  <c:v>36.689218100267922</c:v>
                </c:pt>
                <c:pt idx="3">
                  <c:v>36.722066249186916</c:v>
                </c:pt>
                <c:pt idx="4">
                  <c:v>36.960458268557581</c:v>
                </c:pt>
                <c:pt idx="5">
                  <c:v>38.104344509320221</c:v>
                </c:pt>
                <c:pt idx="6">
                  <c:v>39.177787003099063</c:v>
                </c:pt>
                <c:pt idx="7">
                  <c:v>39.579698170154444</c:v>
                </c:pt>
                <c:pt idx="8">
                  <c:v>40.101783211863818</c:v>
                </c:pt>
                <c:pt idx="9">
                  <c:v>40.903108487181115</c:v>
                </c:pt>
                <c:pt idx="10">
                  <c:v>41.541279504045434</c:v>
                </c:pt>
                <c:pt idx="11">
                  <c:v>41.919039060341824</c:v>
                </c:pt>
                <c:pt idx="12">
                  <c:v>42.290178608299648</c:v>
                </c:pt>
                <c:pt idx="13">
                  <c:v>42.747060761836359</c:v>
                </c:pt>
                <c:pt idx="14">
                  <c:v>42.985716262059526</c:v>
                </c:pt>
                <c:pt idx="15">
                  <c:v>42.923951485674721</c:v>
                </c:pt>
                <c:pt idx="16">
                  <c:v>42.922915135528321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D88-4ABF-8284-CA82E6141A87}"/>
            </c:ext>
          </c:extLst>
        </c:ser>
        <c:ser>
          <c:idx val="1"/>
          <c:order val="1"/>
          <c:tx>
            <c:v>n=2300 U/min</c:v>
          </c:tx>
          <c:spPr>
            <a:ln w="1270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 w="12700">
                <a:solidFill>
                  <a:srgbClr val="FF0000"/>
                </a:solidFill>
              </a:ln>
            </c:spPr>
          </c:marker>
          <c:xVal>
            <c:numRef>
              <c:f>Berechnungen_Kennfeld!$K$42:$K$57</c:f>
              <c:numCache>
                <c:formatCode>0.000</c:formatCode>
                <c:ptCount val="16"/>
                <c:pt idx="0">
                  <c:v>37.360665784326827</c:v>
                </c:pt>
                <c:pt idx="1">
                  <c:v>37.229345444120419</c:v>
                </c:pt>
                <c:pt idx="2">
                  <c:v>37.199349581915868</c:v>
                </c:pt>
                <c:pt idx="3">
                  <c:v>37.164946382403599</c:v>
                </c:pt>
                <c:pt idx="4">
                  <c:v>36.689390415220601</c:v>
                </c:pt>
                <c:pt idx="5">
                  <c:v>33.89269516210306</c:v>
                </c:pt>
                <c:pt idx="6">
                  <c:v>30.426565849375073</c:v>
                </c:pt>
                <c:pt idx="7">
                  <c:v>29.388186576173187</c:v>
                </c:pt>
                <c:pt idx="8">
                  <c:v>28.003264044454561</c:v>
                </c:pt>
                <c:pt idx="9">
                  <c:v>25.668665967268748</c:v>
                </c:pt>
                <c:pt idx="10">
                  <c:v>23.578905369528044</c:v>
                </c:pt>
                <c:pt idx="11">
                  <c:v>20.980962097006195</c:v>
                </c:pt>
                <c:pt idx="12">
                  <c:v>19.268356043991815</c:v>
                </c:pt>
                <c:pt idx="13">
                  <c:v>16.259381568239192</c:v>
                </c:pt>
                <c:pt idx="14">
                  <c:v>11.473172060425483</c:v>
                </c:pt>
                <c:pt idx="15">
                  <c:v>6.3655816612174085</c:v>
                </c:pt>
              </c:numCache>
            </c:numRef>
          </c:xVal>
          <c:yVal>
            <c:numRef>
              <c:f>Berechnungen_Kennfeld!$M$42:$M$57</c:f>
              <c:numCache>
                <c:formatCode>0.0</c:formatCode>
                <c:ptCount val="16"/>
                <c:pt idx="0">
                  <c:v>48.18695346710556</c:v>
                </c:pt>
                <c:pt idx="1">
                  <c:v>48.148626271221502</c:v>
                </c:pt>
                <c:pt idx="2">
                  <c:v>48.124339370349489</c:v>
                </c:pt>
                <c:pt idx="3">
                  <c:v>48.167565935833089</c:v>
                </c:pt>
                <c:pt idx="4">
                  <c:v>48.50436767983895</c:v>
                </c:pt>
                <c:pt idx="5">
                  <c:v>50.22897298799252</c:v>
                </c:pt>
                <c:pt idx="6">
                  <c:v>51.873985735492376</c:v>
                </c:pt>
                <c:pt idx="7">
                  <c:v>52.32422331165705</c:v>
                </c:pt>
                <c:pt idx="8">
                  <c:v>52.924407981144533</c:v>
                </c:pt>
                <c:pt idx="9">
                  <c:v>53.926607902246907</c:v>
                </c:pt>
                <c:pt idx="10">
                  <c:v>54.673788721799681</c:v>
                </c:pt>
                <c:pt idx="11">
                  <c:v>55.47588088125994</c:v>
                </c:pt>
                <c:pt idx="12">
                  <c:v>55.933666147845507</c:v>
                </c:pt>
                <c:pt idx="13">
                  <c:v>56.661783057096692</c:v>
                </c:pt>
                <c:pt idx="14">
                  <c:v>57.177634621471704</c:v>
                </c:pt>
                <c:pt idx="15">
                  <c:v>57.112884802887677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D88-4ABF-8284-CA82E6141A87}"/>
            </c:ext>
          </c:extLst>
        </c:ser>
        <c:ser>
          <c:idx val="2"/>
          <c:order val="2"/>
          <c:tx>
            <c:v>n=2500 U/min</c:v>
          </c:tx>
          <c:spPr>
            <a:ln w="127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 w="12700">
                <a:solidFill>
                  <a:srgbClr val="00B050"/>
                </a:solidFill>
              </a:ln>
            </c:spPr>
          </c:marker>
          <c:xVal>
            <c:numRef>
              <c:f>Berechnungen_Kennfeld!$K$58:$K$69</c:f>
              <c:numCache>
                <c:formatCode>0.000</c:formatCode>
                <c:ptCount val="12"/>
                <c:pt idx="0">
                  <c:v>39.73999722157599</c:v>
                </c:pt>
                <c:pt idx="1">
                  <c:v>39.516993539067442</c:v>
                </c:pt>
                <c:pt idx="2">
                  <c:v>39.677399316350524</c:v>
                </c:pt>
                <c:pt idx="3">
                  <c:v>39.683255373832658</c:v>
                </c:pt>
                <c:pt idx="4">
                  <c:v>39.222803756353223</c:v>
                </c:pt>
                <c:pt idx="5">
                  <c:v>36.606745339701554</c:v>
                </c:pt>
                <c:pt idx="6">
                  <c:v>33.148975691913328</c:v>
                </c:pt>
                <c:pt idx="7">
                  <c:v>31.729465529301869</c:v>
                </c:pt>
                <c:pt idx="8">
                  <c:v>30.093549511040017</c:v>
                </c:pt>
                <c:pt idx="9">
                  <c:v>27.655118044785361</c:v>
                </c:pt>
                <c:pt idx="10">
                  <c:v>25.415416472615</c:v>
                </c:pt>
                <c:pt idx="11">
                  <c:v>23.2275378537962</c:v>
                </c:pt>
              </c:numCache>
            </c:numRef>
          </c:xVal>
          <c:yVal>
            <c:numRef>
              <c:f>Berechnungen_Kennfeld!$M$58:$M$69</c:f>
              <c:numCache>
                <c:formatCode>0.0</c:formatCode>
                <c:ptCount val="12"/>
                <c:pt idx="0">
                  <c:v>54.37125889882919</c:v>
                </c:pt>
                <c:pt idx="1">
                  <c:v>54.387411138124605</c:v>
                </c:pt>
                <c:pt idx="2">
                  <c:v>54.384766354551836</c:v>
                </c:pt>
                <c:pt idx="3">
                  <c:v>54.458435542350458</c:v>
                </c:pt>
                <c:pt idx="4">
                  <c:v>54.99187680748107</c:v>
                </c:pt>
                <c:pt idx="5">
                  <c:v>57.304222232765397</c:v>
                </c:pt>
                <c:pt idx="6">
                  <c:v>59.404748372777867</c:v>
                </c:pt>
                <c:pt idx="7">
                  <c:v>60.090887571342016</c:v>
                </c:pt>
                <c:pt idx="8">
                  <c:v>61.07278208734138</c:v>
                </c:pt>
                <c:pt idx="9">
                  <c:v>62.364911090098254</c:v>
                </c:pt>
                <c:pt idx="10">
                  <c:v>63.417362278206852</c:v>
                </c:pt>
                <c:pt idx="11">
                  <c:v>64.314683445516991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D88-4ABF-8284-CA82E6141A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98624"/>
        <c:axId val="37100928"/>
      </c:scatterChart>
      <c:valAx>
        <c:axId val="37098624"/>
        <c:scaling>
          <c:orientation val="minMax"/>
          <c:max val="5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de-DE" sz="1200">
                    <a:latin typeface="Arial" pitchFamily="34" charset="0"/>
                    <a:cs typeface="Arial" pitchFamily="34" charset="0"/>
                  </a:rPr>
                  <a:t>Volumenstrom V_pkt / m^3/h</a:t>
                </a:r>
              </a:p>
            </c:rich>
          </c:tx>
          <c:layout>
            <c:manualLayout>
              <c:xMode val="edge"/>
              <c:yMode val="edge"/>
              <c:x val="0.39339219637980372"/>
              <c:y val="0.94266452177348803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endParaRPr lang="de-DE"/>
          </a:p>
        </c:txPr>
        <c:crossAx val="37100928"/>
        <c:crosses val="autoZero"/>
        <c:crossBetween val="midCat"/>
        <c:minorUnit val="1"/>
      </c:valAx>
      <c:valAx>
        <c:axId val="371009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de-DE" sz="1200">
                    <a:latin typeface="Arial" pitchFamily="34" charset="0"/>
                    <a:cs typeface="Arial" pitchFamily="34" charset="0"/>
                  </a:rPr>
                  <a:t>Förderhöhe H / m</a:t>
                </a:r>
              </a:p>
            </c:rich>
          </c:tx>
          <c:layout>
            <c:manualLayout>
              <c:xMode val="edge"/>
              <c:yMode val="edge"/>
              <c:x val="3.0208362352208577E-2"/>
              <c:y val="0.42327150084317033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 rot="0" vert="horz"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3709862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240667393162743"/>
          <c:y val="0.56323777403035413"/>
          <c:w val="0.18048551135179569"/>
          <c:h val="0.20236087689713322"/>
        </c:manualLayout>
      </c:layout>
      <c:overlay val="0"/>
      <c:spPr>
        <a:solidFill>
          <a:sysClr val="window" lastClr="FFFFFF"/>
        </a:solidFill>
        <a:ln>
          <a:solidFill>
            <a:schemeClr val="tx1"/>
          </a:solidFill>
        </a:ln>
      </c:spPr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de-DE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333333333333329E-2"/>
          <c:y val="6.8385079574140611E-2"/>
          <c:w val="0.83053731017010757"/>
          <c:h val="0.81313920219432023"/>
        </c:manualLayout>
      </c:layout>
      <c:scatterChart>
        <c:scatterStyle val="lineMarker"/>
        <c:varyColors val="0"/>
        <c:ser>
          <c:idx val="0"/>
          <c:order val="0"/>
          <c:tx>
            <c:v>psi über phi bei n=2000 U/min</c:v>
          </c:tx>
          <c:spPr>
            <a:ln w="3175">
              <a:solidFill>
                <a:srgbClr val="00008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xVal>
            <c:numRef>
              <c:f>Berechnungen_Kennfeld!$O$25:$O$41</c:f>
              <c:numCache>
                <c:formatCode>0.0000</c:formatCode>
                <c:ptCount val="17"/>
                <c:pt idx="0">
                  <c:v>6.1863247217433248E-3</c:v>
                </c:pt>
                <c:pt idx="1">
                  <c:v>6.1917860919699181E-3</c:v>
                </c:pt>
                <c:pt idx="2">
                  <c:v>6.1693391526259815E-3</c:v>
                </c:pt>
                <c:pt idx="3">
                  <c:v>6.1392721885695691E-3</c:v>
                </c:pt>
                <c:pt idx="4">
                  <c:v>6.0778609445457247E-3</c:v>
                </c:pt>
                <c:pt idx="5">
                  <c:v>5.6335743632573996E-3</c:v>
                </c:pt>
                <c:pt idx="6">
                  <c:v>5.0989712992451745E-3</c:v>
                </c:pt>
                <c:pt idx="7">
                  <c:v>4.8698567702415629E-3</c:v>
                </c:pt>
                <c:pt idx="8">
                  <c:v>4.6154096498135493E-3</c:v>
                </c:pt>
                <c:pt idx="9">
                  <c:v>4.1686541809723516E-3</c:v>
                </c:pt>
                <c:pt idx="10">
                  <c:v>3.732381293004506E-3</c:v>
                </c:pt>
                <c:pt idx="11">
                  <c:v>3.4285464393384747E-3</c:v>
                </c:pt>
                <c:pt idx="12">
                  <c:v>3.0935065320340832E-3</c:v>
                </c:pt>
                <c:pt idx="13">
                  <c:v>2.6174316238692561E-3</c:v>
                </c:pt>
                <c:pt idx="14">
                  <c:v>1.8555301540320258E-3</c:v>
                </c:pt>
                <c:pt idx="15">
                  <c:v>7.7279452398170637E-4</c:v>
                </c:pt>
                <c:pt idx="16">
                  <c:v>7.6989075914576531E-4</c:v>
                </c:pt>
              </c:numCache>
            </c:numRef>
          </c:xVal>
          <c:yVal>
            <c:numRef>
              <c:f>Berechnungen_Kennfeld!$P$25:$P$41</c:f>
              <c:numCache>
                <c:formatCode>0.00</c:formatCode>
                <c:ptCount val="17"/>
                <c:pt idx="0">
                  <c:v>0.9652885232027334</c:v>
                </c:pt>
                <c:pt idx="1">
                  <c:v>0.96552727739072242</c:v>
                </c:pt>
                <c:pt idx="2">
                  <c:v>0.96510679629450913</c:v>
                </c:pt>
                <c:pt idx="3">
                  <c:v>0.96585531215182763</c:v>
                </c:pt>
                <c:pt idx="4">
                  <c:v>0.97220297643038778</c:v>
                </c:pt>
                <c:pt idx="5">
                  <c:v>1.0019619502605059</c:v>
                </c:pt>
                <c:pt idx="6">
                  <c:v>1.0305992152484906</c:v>
                </c:pt>
                <c:pt idx="7">
                  <c:v>1.0404662856429512</c:v>
                </c:pt>
                <c:pt idx="8">
                  <c:v>1.054695276632269</c:v>
                </c:pt>
                <c:pt idx="9">
                  <c:v>1.0754488530168562</c:v>
                </c:pt>
                <c:pt idx="10">
                  <c:v>1.0919885644718581</c:v>
                </c:pt>
                <c:pt idx="11">
                  <c:v>1.1022152326201466</c:v>
                </c:pt>
                <c:pt idx="12">
                  <c:v>1.1118077076758477</c:v>
                </c:pt>
                <c:pt idx="13">
                  <c:v>1.1240095633115419</c:v>
                </c:pt>
                <c:pt idx="14">
                  <c:v>1.1307694700333255</c:v>
                </c:pt>
                <c:pt idx="15">
                  <c:v>1.1287508083283102</c:v>
                </c:pt>
                <c:pt idx="16">
                  <c:v>1.1285210660460092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619-422D-9C5F-0E91B0E89739}"/>
            </c:ext>
          </c:extLst>
        </c:ser>
        <c:ser>
          <c:idx val="2"/>
          <c:order val="1"/>
          <c:tx>
            <c:v>psi über phi bei n=2300 U/min</c:v>
          </c:tx>
          <c:spPr>
            <a:ln w="3175">
              <a:solidFill>
                <a:srgbClr val="FF00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Pt>
            <c:idx val="14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619-422D-9C5F-0E91B0E89739}"/>
              </c:ext>
            </c:extLst>
          </c:dPt>
          <c:xVal>
            <c:numRef>
              <c:f>Berechnungen_Kennfeld!$O$42:$O$57</c:f>
              <c:numCache>
                <c:formatCode>0.0000</c:formatCode>
                <c:ptCount val="16"/>
                <c:pt idx="0">
                  <c:v>6.2375940318512802E-3</c:v>
                </c:pt>
                <c:pt idx="1">
                  <c:v>6.2148593248047305E-3</c:v>
                </c:pt>
                <c:pt idx="2">
                  <c:v>6.2098519828355497E-3</c:v>
                </c:pt>
                <c:pt idx="3">
                  <c:v>6.204108904553046E-3</c:v>
                </c:pt>
                <c:pt idx="4">
                  <c:v>6.1231264323528154E-3</c:v>
                </c:pt>
                <c:pt idx="5">
                  <c:v>5.6527013030213203E-3</c:v>
                </c:pt>
                <c:pt idx="6">
                  <c:v>5.06937640621057E-3</c:v>
                </c:pt>
                <c:pt idx="7">
                  <c:v>4.894419723205313E-3</c:v>
                </c:pt>
                <c:pt idx="8">
                  <c:v>4.6637694877174679E-3</c:v>
                </c:pt>
                <c:pt idx="9">
                  <c:v>4.2727347847449099E-3</c:v>
                </c:pt>
                <c:pt idx="10">
                  <c:v>3.9228401464269699E-3</c:v>
                </c:pt>
                <c:pt idx="11">
                  <c:v>3.4903917295596503E-3</c:v>
                </c:pt>
                <c:pt idx="12">
                  <c:v>3.2064126164808105E-3</c:v>
                </c:pt>
                <c:pt idx="13">
                  <c:v>2.7047927629494095E-3</c:v>
                </c:pt>
                <c:pt idx="14">
                  <c:v>1.9087589137268192E-3</c:v>
                </c:pt>
                <c:pt idx="15">
                  <c:v>1.0586341338046797E-3</c:v>
                </c:pt>
              </c:numCache>
            </c:numRef>
          </c:xVal>
          <c:yVal>
            <c:numRef>
              <c:f>Berechnungen_Kennfeld!$P$42:$P$57</c:f>
              <c:numCache>
                <c:formatCode>0.00</c:formatCode>
                <c:ptCount val="16"/>
                <c:pt idx="0">
                  <c:v>0.96274578591832116</c:v>
                </c:pt>
                <c:pt idx="1">
                  <c:v>0.9617293368771237</c:v>
                </c:pt>
                <c:pt idx="2">
                  <c:v>0.96124422594293268</c:v>
                </c:pt>
                <c:pt idx="3">
                  <c:v>0.96210764115074865</c:v>
                </c:pt>
                <c:pt idx="4">
                  <c:v>0.96833018114221492</c:v>
                </c:pt>
                <c:pt idx="5">
                  <c:v>1.0014547279271941</c:v>
                </c:pt>
                <c:pt idx="6">
                  <c:v>1.0321194934066968</c:v>
                </c:pt>
                <c:pt idx="7">
                  <c:v>1.0402477674690285</c:v>
                </c:pt>
                <c:pt idx="8">
                  <c:v>1.0521799228454161</c:v>
                </c:pt>
                <c:pt idx="9">
                  <c:v>1.0709903016272595</c:v>
                </c:pt>
                <c:pt idx="10">
                  <c:v>1.0847015802861011</c:v>
                </c:pt>
                <c:pt idx="11">
                  <c:v>1.1004717785521352</c:v>
                </c:pt>
                <c:pt idx="12">
                  <c:v>1.1101967129124093</c:v>
                </c:pt>
                <c:pt idx="13">
                  <c:v>1.1238991470281374</c:v>
                </c:pt>
                <c:pt idx="14">
                  <c:v>1.1343275688493855</c:v>
                </c:pt>
                <c:pt idx="15">
                  <c:v>1.1322096561650605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619-422D-9C5F-0E91B0E89739}"/>
            </c:ext>
          </c:extLst>
        </c:ser>
        <c:ser>
          <c:idx val="4"/>
          <c:order val="2"/>
          <c:tx>
            <c:v>psi über phi bei n=2500 U/min</c:v>
          </c:tx>
          <c:spPr>
            <a:ln w="3175">
              <a:solidFill>
                <a:srgbClr val="99CC0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99CC00"/>
              </a:solidFill>
              <a:ln>
                <a:solidFill>
                  <a:srgbClr val="99CC00"/>
                </a:solidFill>
                <a:prstDash val="solid"/>
              </a:ln>
            </c:spPr>
          </c:marker>
          <c:xVal>
            <c:numRef>
              <c:f>Berechnungen_Kennfeld!$O$58:$O$69</c:f>
              <c:numCache>
                <c:formatCode>0.0000</c:formatCode>
                <c:ptCount val="12"/>
                <c:pt idx="0">
                  <c:v>6.2251299690242083E-3</c:v>
                </c:pt>
                <c:pt idx="1">
                  <c:v>6.1901972311217265E-3</c:v>
                </c:pt>
                <c:pt idx="2">
                  <c:v>6.2158816159162585E-3</c:v>
                </c:pt>
                <c:pt idx="3">
                  <c:v>6.2156588571380695E-3</c:v>
                </c:pt>
                <c:pt idx="4">
                  <c:v>6.1366096400249943E-3</c:v>
                </c:pt>
                <c:pt idx="5">
                  <c:v>5.7046707167162838E-3</c:v>
                </c:pt>
                <c:pt idx="6">
                  <c:v>5.1493284293940914E-3</c:v>
                </c:pt>
                <c:pt idx="7">
                  <c:v>4.9245436243029392E-3</c:v>
                </c:pt>
                <c:pt idx="8">
                  <c:v>4.6644265046784771E-3</c:v>
                </c:pt>
                <c:pt idx="9">
                  <c:v>4.2793476653511754E-3</c:v>
                </c:pt>
                <c:pt idx="10">
                  <c:v>3.9274475791309773E-3</c:v>
                </c:pt>
                <c:pt idx="11">
                  <c:v>3.5845980118591227E-3</c:v>
                </c:pt>
              </c:numCache>
            </c:numRef>
          </c:xVal>
          <c:yVal>
            <c:numRef>
              <c:f>Berechnungen_Kennfeld!$P$58:$P$69</c:f>
              <c:numCache>
                <c:formatCode>0.00</c:formatCode>
                <c:ptCount val="12"/>
                <c:pt idx="0">
                  <c:v>0.95628584918511539</c:v>
                </c:pt>
                <c:pt idx="1">
                  <c:v>0.95656993600200513</c:v>
                </c:pt>
                <c:pt idx="2">
                  <c:v>0.95669498815796239</c:v>
                </c:pt>
                <c:pt idx="3">
                  <c:v>0.95763955768735765</c:v>
                </c:pt>
                <c:pt idx="4">
                  <c:v>0.96484028204139971</c:v>
                </c:pt>
                <c:pt idx="5">
                  <c:v>0.99747658119498972</c:v>
                </c:pt>
                <c:pt idx="6">
                  <c:v>1.0274466450248192</c:v>
                </c:pt>
                <c:pt idx="7">
                  <c:v>1.037509883953033</c:v>
                </c:pt>
                <c:pt idx="8">
                  <c:v>1.0516580278304453</c:v>
                </c:pt>
                <c:pt idx="9">
                  <c:v>1.0703395562696643</c:v>
                </c:pt>
                <c:pt idx="10">
                  <c:v>1.0854546072861679</c:v>
                </c:pt>
                <c:pt idx="11">
                  <c:v>1.0978976657342614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619-422D-9C5F-0E91B0E89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664128"/>
        <c:axId val="45674880"/>
      </c:scatterChart>
      <c:valAx>
        <c:axId val="45664128"/>
        <c:scaling>
          <c:orientation val="minMax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200" dirty="0"/>
                  <a:t>Lieferzahl </a:t>
                </a:r>
                <a:r>
                  <a:rPr lang="de-DE" sz="1200" dirty="0" err="1"/>
                  <a:t>phi</a:t>
                </a:r>
                <a:endParaRPr lang="de-DE" sz="1200" dirty="0"/>
              </a:p>
            </c:rich>
          </c:tx>
          <c:layout>
            <c:manualLayout>
              <c:xMode val="edge"/>
              <c:yMode val="edge"/>
              <c:x val="0.38432347811558387"/>
              <c:y val="0.94579789665983782"/>
            </c:manualLayout>
          </c:layout>
          <c:overlay val="0"/>
          <c:spPr>
            <a:noFill/>
            <a:ln w="25400">
              <a:noFill/>
            </a:ln>
          </c:spPr>
        </c:title>
        <c:numFmt formatCode="0.000" sourceLinked="0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45674880"/>
        <c:crosses val="autoZero"/>
        <c:crossBetween val="midCat"/>
      </c:valAx>
      <c:valAx>
        <c:axId val="45674880"/>
        <c:scaling>
          <c:orientation val="minMax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de-DE" sz="1200"/>
                  <a:t>Druckzahl psi</a:t>
                </a:r>
              </a:p>
            </c:rich>
          </c:tx>
          <c:layout>
            <c:manualLayout>
              <c:xMode val="edge"/>
              <c:yMode val="edge"/>
              <c:x val="7.8975888411525509E-3"/>
              <c:y val="0.38392360803545722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0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de-DE"/>
          </a:p>
        </c:txPr>
        <c:crossAx val="45664128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3811307267242423"/>
          <c:y val="0.1317485535619424"/>
          <c:w val="0.27558621941968209"/>
          <c:h val="0.2046093310848791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de-D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06015-7FE4-4872-ACF5-70B636C3F3EC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4B64D-002E-4037-8E54-C9039F4549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00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6397977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69228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1588941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0" y="6518275"/>
            <a:ext cx="9906000" cy="36933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dirty="0"/>
              <a:t>  </a:t>
            </a:r>
            <a:r>
              <a:rPr lang="de-DE" sz="1400" dirty="0"/>
              <a:t>Frank Kameier – IU Modul Strömungsmechanik	stroemungsakustik.de		</a:t>
            </a:r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Folie Nr.</a:t>
            </a:r>
            <a:fld id="{6C9ACCDF-72BB-498E-BEED-08F2BF92064F}" type="slidenum">
              <a:rPr lang="de-DE"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pPr/>
              <a:t>‹Nr.›</a:t>
            </a:fld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         © 2026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</p:sldLayoutIdLst>
  <p:transition spd="slow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0"/>
          <p:cNvSpPr txBox="1">
            <a:spLocks noChangeArrowheads="1"/>
          </p:cNvSpPr>
          <p:nvPr/>
        </p:nvSpPr>
        <p:spPr bwMode="auto">
          <a:xfrm>
            <a:off x="560512" y="620688"/>
            <a:ext cx="8382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2800" b="1" dirty="0">
                <a:latin typeface="Arial" charset="0"/>
              </a:rPr>
              <a:t>1-dimensionale Stromfadentheorie – Excelübung und Vergleich mit 3-D CFD</a:t>
            </a:r>
          </a:p>
          <a:p>
            <a:pPr algn="ctr"/>
            <a:endParaRPr lang="de-DE" sz="2800" b="1" dirty="0">
              <a:latin typeface="Arial" charset="0"/>
            </a:endParaRPr>
          </a:p>
          <a:p>
            <a:pPr algn="ctr"/>
            <a:r>
              <a:rPr lang="de-DE" sz="2800" b="1" dirty="0">
                <a:latin typeface="Arial" charset="0"/>
              </a:rPr>
              <a:t># Raumabsaugung mit Luftwechselrate #</a:t>
            </a:r>
          </a:p>
        </p:txBody>
      </p:sp>
      <p:sp>
        <p:nvSpPr>
          <p:cNvPr id="8195" name="Text Box 12"/>
          <p:cNvSpPr txBox="1">
            <a:spLocks noChangeArrowheads="1"/>
          </p:cNvSpPr>
          <p:nvPr/>
        </p:nvSpPr>
        <p:spPr bwMode="auto">
          <a:xfrm>
            <a:off x="1219200" y="2695888"/>
            <a:ext cx="81534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dirty="0"/>
              <a:t> • </a:t>
            </a:r>
            <a:r>
              <a:rPr lang="de-DE" dirty="0">
                <a:latin typeface="Arial" charset="0"/>
              </a:rPr>
              <a:t>Bernoulli´sche Gleichung mit Verlusten </a:t>
            </a:r>
          </a:p>
          <a:p>
            <a:r>
              <a:rPr lang="de-DE" dirty="0">
                <a:latin typeface="Arial" charset="0"/>
              </a:rPr>
              <a:t> </a:t>
            </a:r>
            <a:r>
              <a:rPr lang="de-DE" dirty="0"/>
              <a:t>•</a:t>
            </a:r>
            <a:r>
              <a:rPr lang="de-DE" dirty="0">
                <a:latin typeface="Arial" charset="0"/>
              </a:rPr>
              <a:t> Gesamtdruck=Totaldruck</a:t>
            </a:r>
          </a:p>
          <a:p>
            <a:r>
              <a:rPr lang="de-DE" dirty="0"/>
              <a:t> •</a:t>
            </a:r>
            <a:r>
              <a:rPr lang="de-DE" dirty="0">
                <a:latin typeface="Arial" charset="0"/>
              </a:rPr>
              <a:t> statischer Druck und dynamischer Druck (Definitionen) </a:t>
            </a:r>
          </a:p>
          <a:p>
            <a:r>
              <a:rPr lang="de-DE" dirty="0"/>
              <a:t> • </a:t>
            </a:r>
            <a:r>
              <a:rPr lang="de-DE" dirty="0">
                <a:latin typeface="Arial" charset="0"/>
              </a:rPr>
              <a:t>wie berechnet man den Druckverlust </a:t>
            </a:r>
            <a:br>
              <a:rPr lang="de-DE" dirty="0">
                <a:latin typeface="Arial" charset="0"/>
              </a:rPr>
            </a:br>
            <a:r>
              <a:rPr lang="de-DE" dirty="0">
                <a:latin typeface="Arial" charset="0"/>
              </a:rPr>
              <a:t>   aus            </a:t>
            </a:r>
            <a:r>
              <a:rPr lang="de-DE" dirty="0">
                <a:latin typeface="Arial" charset="0"/>
                <a:sym typeface="Symbol" panose="05050102010706020507" pitchFamily="18" charset="2"/>
              </a:rPr>
              <a:t></a:t>
            </a:r>
            <a:r>
              <a:rPr lang="de-DE" dirty="0" err="1">
                <a:latin typeface="Arial" charset="0"/>
                <a:sym typeface="Symbol" panose="05050102010706020507" pitchFamily="18" charset="2"/>
              </a:rPr>
              <a:t>p</a:t>
            </a:r>
            <a:r>
              <a:rPr lang="de-DE" baseline="-25000" dirty="0" err="1">
                <a:latin typeface="Arial" charset="0"/>
                <a:sym typeface="Symbol" panose="05050102010706020507" pitchFamily="18" charset="2"/>
              </a:rPr>
              <a:t>statisch</a:t>
            </a:r>
            <a:r>
              <a:rPr lang="de-DE" dirty="0">
                <a:latin typeface="Arial" charset="0"/>
                <a:sym typeface="Symbol" panose="05050102010706020507" pitchFamily="18" charset="2"/>
              </a:rPr>
              <a:t> oder </a:t>
            </a:r>
            <a:r>
              <a:rPr lang="de-DE" dirty="0" err="1">
                <a:latin typeface="Arial" charset="0"/>
                <a:sym typeface="Symbol" panose="05050102010706020507" pitchFamily="18" charset="2"/>
              </a:rPr>
              <a:t>p</a:t>
            </a:r>
            <a:r>
              <a:rPr lang="de-DE" baseline="-25000" dirty="0" err="1">
                <a:latin typeface="Arial" charset="0"/>
                <a:sym typeface="Symbol" panose="05050102010706020507" pitchFamily="18" charset="2"/>
              </a:rPr>
              <a:t>total</a:t>
            </a:r>
            <a:r>
              <a:rPr lang="de-DE" dirty="0">
                <a:latin typeface="Arial" charset="0"/>
                <a:sym typeface="Symbol" panose="05050102010706020507" pitchFamily="18" charset="2"/>
              </a:rPr>
              <a:t> ???</a:t>
            </a:r>
          </a:p>
          <a:p>
            <a:r>
              <a:rPr lang="de-DE" dirty="0">
                <a:latin typeface="Arial" charset="0"/>
              </a:rPr>
              <a:t> </a:t>
            </a:r>
            <a:r>
              <a:rPr lang="de-DE" dirty="0"/>
              <a:t>•</a:t>
            </a:r>
            <a:r>
              <a:rPr lang="de-DE" dirty="0">
                <a:latin typeface="Arial" charset="0"/>
              </a:rPr>
              <a:t> Netzverfeinerung für genauere CFD-Rechnung</a:t>
            </a:r>
          </a:p>
          <a:p>
            <a:r>
              <a:rPr lang="de-DE" dirty="0">
                <a:latin typeface="Arial" charset="0"/>
              </a:rPr>
              <a:t> </a:t>
            </a:r>
            <a:r>
              <a:rPr lang="de-DE" dirty="0"/>
              <a:t>•</a:t>
            </a:r>
            <a:r>
              <a:rPr lang="de-DE" dirty="0">
                <a:latin typeface="Arial" charset="0"/>
              </a:rPr>
              <a:t> Interfaces bei verschieden feinen Netzen</a:t>
            </a:r>
          </a:p>
        </p:txBody>
      </p:sp>
    </p:spTree>
    <p:extLst>
      <p:ext uri="{BB962C8B-B14F-4D97-AF65-F5344CB8AC3E}">
        <p14:creationId xmlns:p14="http://schemas.microsoft.com/office/powerpoint/2010/main" val="14006745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470" y="641173"/>
            <a:ext cx="3642303" cy="580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57200" y="548680"/>
            <a:ext cx="35814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dirty="0">
                <a:latin typeface="Arial" charset="0"/>
              </a:rPr>
              <a:t>Druckverlustzahlen von Rohrleitungsteilen, </a:t>
            </a:r>
          </a:p>
          <a:p>
            <a:pPr eaLnBrk="1" hangingPunct="1">
              <a:spcBef>
                <a:spcPct val="50000"/>
              </a:spcBef>
            </a:pPr>
            <a:endParaRPr lang="de-DE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sz="2000" dirty="0">
                <a:latin typeface="Arial" charset="0"/>
              </a:rPr>
              <a:t>aus Schade/Kunz (2013)</a:t>
            </a:r>
          </a:p>
          <a:p>
            <a:pPr eaLnBrk="1" hangingPunct="1">
              <a:spcBef>
                <a:spcPct val="50000"/>
              </a:spcBef>
            </a:pPr>
            <a:r>
              <a:rPr lang="de-DE" sz="2000" dirty="0">
                <a:latin typeface="Arial" charset="0"/>
              </a:rPr>
              <a:t>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84300" y="2276872"/>
            <a:ext cx="4180668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u="sng" dirty="0">
                <a:latin typeface="Arial" charset="0"/>
              </a:rPr>
              <a:t>hier: </a:t>
            </a:r>
          </a:p>
          <a:p>
            <a:pPr eaLnBrk="1" hangingPunct="1">
              <a:spcBef>
                <a:spcPct val="50000"/>
              </a:spcBef>
            </a:pPr>
            <a:r>
              <a:rPr lang="de-DE" dirty="0">
                <a:latin typeface="Arial" charset="0"/>
                <a:sym typeface="Symbol" pitchFamily="18" charset="2"/>
              </a:rPr>
              <a:t>Einströmung scharfkantig =0,5</a:t>
            </a:r>
          </a:p>
          <a:p>
            <a:pPr eaLnBrk="1" hangingPunct="1">
              <a:spcBef>
                <a:spcPct val="50000"/>
              </a:spcBef>
            </a:pPr>
            <a:r>
              <a:rPr lang="de-DE" dirty="0">
                <a:latin typeface="Arial" charset="0"/>
                <a:sym typeface="Symbol" pitchFamily="18" charset="2"/>
              </a:rPr>
              <a:t>unstetige Querschnittsänderung =0,6</a:t>
            </a:r>
          </a:p>
          <a:p>
            <a:pPr eaLnBrk="1" hangingPunct="1">
              <a:spcBef>
                <a:spcPct val="50000"/>
              </a:spcBef>
            </a:pPr>
            <a:r>
              <a:rPr lang="de-DE" dirty="0">
                <a:latin typeface="Arial" charset="0"/>
                <a:sym typeface="Symbol" pitchFamily="18" charset="2"/>
              </a:rPr>
              <a:t>Krümmer =0,2</a:t>
            </a:r>
          </a:p>
          <a:p>
            <a:pPr eaLnBrk="1" hangingPunct="1">
              <a:spcBef>
                <a:spcPct val="50000"/>
              </a:spcBef>
            </a:pPr>
            <a:r>
              <a:rPr lang="de-DE" sz="1800" dirty="0">
                <a:latin typeface="Arial" charset="0"/>
                <a:cs typeface="Times New Roman" pitchFamily="18" charset="0"/>
                <a:sym typeface="Symbol" pitchFamily="18" charset="2"/>
              </a:rPr>
              <a:t>(Geschwindigkeit jeweils hinter der Einbaustelle</a:t>
            </a:r>
            <a:r>
              <a:rPr lang="de-DE" sz="1800" dirty="0">
                <a:latin typeface="Arial" charset="0"/>
                <a:sym typeface="Symbol" pitchFamily="18" charset="2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de-DE" dirty="0">
                <a:latin typeface="Arial" charset="0"/>
                <a:sym typeface="Symbol" pitchFamily="18" charset="2"/>
              </a:rPr>
              <a:t>sowie Rohrreibung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910262" y="5866789"/>
            <a:ext cx="4006978" cy="57613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910262" y="4718304"/>
            <a:ext cx="4006968" cy="114641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106347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304" y="629069"/>
            <a:ext cx="3905326" cy="5844883"/>
          </a:xfrm>
          <a:prstGeom prst="rect">
            <a:avLst/>
          </a:prstGeom>
          <a:noFill/>
          <a:ln>
            <a:noFill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35814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dirty="0">
                <a:latin typeface="Arial" charset="0"/>
              </a:rPr>
              <a:t>Druckverlustzahlen von Rohrleitungsteilen, </a:t>
            </a:r>
          </a:p>
          <a:p>
            <a:pPr eaLnBrk="1" hangingPunct="1">
              <a:spcBef>
                <a:spcPct val="50000"/>
              </a:spcBef>
            </a:pPr>
            <a:endParaRPr lang="de-DE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sz="2000" dirty="0">
                <a:latin typeface="Arial" charset="0"/>
              </a:rPr>
              <a:t>aus Schade/Kunz (2013)</a:t>
            </a:r>
          </a:p>
          <a:p>
            <a:pPr eaLnBrk="1" hangingPunct="1">
              <a:spcBef>
                <a:spcPct val="50000"/>
              </a:spcBef>
            </a:pPr>
            <a:r>
              <a:rPr lang="de-DE" sz="2000" dirty="0">
                <a:latin typeface="Arial" charset="0"/>
              </a:rPr>
              <a:t>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95400" y="3886200"/>
            <a:ext cx="198120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dirty="0">
                <a:latin typeface="Arial" charset="0"/>
              </a:rPr>
              <a:t>hier: </a:t>
            </a:r>
            <a:r>
              <a:rPr lang="de-DE" dirty="0">
                <a:latin typeface="Arial" charset="0"/>
                <a:sym typeface="Symbol" pitchFamily="18" charset="2"/>
              </a:rPr>
              <a:t>=0,20</a:t>
            </a:r>
          </a:p>
          <a:p>
            <a:pPr eaLnBrk="1" hangingPunct="1">
              <a:spcBef>
                <a:spcPct val="50000"/>
              </a:spcBef>
            </a:pPr>
            <a:r>
              <a:rPr lang="de-DE" sz="1800" dirty="0">
                <a:latin typeface="Arial" charset="0"/>
                <a:cs typeface="Times New Roman" pitchFamily="18" charset="0"/>
                <a:sym typeface="Symbol" pitchFamily="18" charset="2"/>
              </a:rPr>
              <a:t>(Geschwindigkeit jeweils hinter der Einbaustelle</a:t>
            </a:r>
            <a:r>
              <a:rPr lang="de-DE" sz="1800" dirty="0">
                <a:latin typeface="Arial" charset="0"/>
                <a:sym typeface="Symbol" pitchFamily="18" charset="2"/>
              </a:rPr>
              <a:t>)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5253303" y="5733256"/>
            <a:ext cx="3905327" cy="686594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460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398217B-A4FB-6305-5A86-1660EBF58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84" y="152636"/>
            <a:ext cx="5797760" cy="6202056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6790A4A8-D88E-4E19-65AC-BD6562215525}"/>
              </a:ext>
            </a:extLst>
          </p:cNvPr>
          <p:cNvSpPr/>
          <p:nvPr/>
        </p:nvSpPr>
        <p:spPr>
          <a:xfrm>
            <a:off x="704528" y="3552440"/>
            <a:ext cx="586865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044181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C:\Users\heinze\Desktop\Bil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1"/>
          <a:stretch>
            <a:fillRect/>
          </a:stretch>
        </p:blipFill>
        <p:spPr bwMode="auto">
          <a:xfrm>
            <a:off x="533400" y="977934"/>
            <a:ext cx="9250363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447800" y="5341971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400" dirty="0">
                <a:latin typeface="Arial" charset="0"/>
              </a:rPr>
              <a:t>Quelle: Schade/Kunz 2013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33400" y="520734"/>
            <a:ext cx="9355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>
                <a:latin typeface="Arial" charset="0"/>
              </a:rPr>
              <a:t>Moody-Diagramm zur Bestimmung des Rohrreibungskoeffizienten </a:t>
            </a:r>
            <a:r>
              <a:rPr lang="de-DE" u="sng">
                <a:latin typeface="Arial" charset="0"/>
                <a:sym typeface="Symbol" pitchFamily="18" charset="2"/>
              </a:rPr>
              <a:t></a:t>
            </a:r>
            <a:endParaRPr lang="de-DE" u="sng">
              <a:latin typeface="Arial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799344" y="5870422"/>
            <a:ext cx="8823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>
                <a:solidFill>
                  <a:srgbClr val="FF0000"/>
                </a:solidFill>
                <a:latin typeface="+mj-lt"/>
              </a:rPr>
              <a:t>Schätzwert für Start der Iteration oder manuelle Berechnung</a:t>
            </a:r>
          </a:p>
        </p:txBody>
      </p:sp>
      <p:sp>
        <p:nvSpPr>
          <p:cNvPr id="3" name="Ellipse 2"/>
          <p:cNvSpPr/>
          <p:nvPr/>
        </p:nvSpPr>
        <p:spPr>
          <a:xfrm>
            <a:off x="4997669" y="2963917"/>
            <a:ext cx="213300" cy="2049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Ellipse 3"/>
          <p:cNvSpPr/>
          <p:nvPr/>
        </p:nvSpPr>
        <p:spPr>
          <a:xfrm>
            <a:off x="1592317" y="2758966"/>
            <a:ext cx="993228" cy="5533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35113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819400" y="2438400"/>
          <a:ext cx="44958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82800" imgH="457200" progId="Equation.3">
                  <p:embed/>
                </p:oleObj>
              </mc:Choice>
              <mc:Fallback>
                <p:oleObj r:id="rId2" imgW="2082800" imgH="457200" progId="Equation.3">
                  <p:embed/>
                  <p:pic>
                    <p:nvPicPr>
                      <p:cNvPr id="14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438400"/>
                        <a:ext cx="44958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742950" y="1219200"/>
            <a:ext cx="8218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 dirty="0">
                <a:latin typeface="Arial" charset="0"/>
              </a:rPr>
              <a:t>Formel nach </a:t>
            </a:r>
            <a:r>
              <a:rPr lang="de-DE" u="sng" dirty="0" err="1">
                <a:latin typeface="Arial" charset="0"/>
              </a:rPr>
              <a:t>Colebrook</a:t>
            </a:r>
            <a:r>
              <a:rPr lang="de-DE" u="sng" dirty="0">
                <a:latin typeface="Arial" charset="0"/>
              </a:rPr>
              <a:t>-White statt des Moody-Diagramms 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28464" y="3810000"/>
            <a:ext cx="9721080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sz="2000" b="1" u="sng" dirty="0">
                <a:latin typeface="Arial" charset="0"/>
              </a:rPr>
              <a:t>Für das vorliegende Beispiel:</a:t>
            </a:r>
          </a:p>
          <a:p>
            <a:endParaRPr lang="de-DE" dirty="0">
              <a:latin typeface="Arial" charset="0"/>
            </a:endParaRPr>
          </a:p>
          <a:p>
            <a:r>
              <a:rPr lang="de-DE" sz="1800" dirty="0" err="1"/>
              <a:t>lambda</a:t>
            </a:r>
            <a:r>
              <a:rPr lang="de-DE" sz="1800" dirty="0"/>
              <a:t>=(-2*LOG((2,51/(Re*(WENN(</a:t>
            </a:r>
            <a:r>
              <a:rPr lang="de-DE" sz="1800" dirty="0" err="1"/>
              <a:t>lambda</a:t>
            </a:r>
            <a:r>
              <a:rPr lang="de-DE" sz="1800" dirty="0"/>
              <a:t>=0;0,03;lambda))^0,5))+(</a:t>
            </a:r>
            <a:r>
              <a:rPr lang="de-DE" sz="1800" dirty="0" err="1"/>
              <a:t>epsilon</a:t>
            </a:r>
            <a:r>
              <a:rPr lang="de-DE" sz="1800" dirty="0"/>
              <a:t>/(3,71*D_2))))^-2</a:t>
            </a:r>
            <a:endParaRPr lang="de-DE" sz="1800" dirty="0">
              <a:latin typeface="Arial" charset="0"/>
            </a:endParaRPr>
          </a:p>
          <a:p>
            <a:r>
              <a:rPr lang="de-DE" sz="1800" dirty="0">
                <a:latin typeface="Arial" charset="0"/>
              </a:rPr>
              <a:t>				    </a:t>
            </a:r>
          </a:p>
          <a:p>
            <a:r>
              <a:rPr lang="de-DE" sz="1800" dirty="0">
                <a:latin typeface="Arial" charset="0"/>
              </a:rPr>
              <a:t>	</a:t>
            </a:r>
            <a:r>
              <a:rPr lang="de-DE" sz="1800" dirty="0" err="1">
                <a:latin typeface="Arial" charset="0"/>
              </a:rPr>
              <a:t>lambda</a:t>
            </a:r>
            <a:r>
              <a:rPr lang="de-DE" sz="1800" dirty="0"/>
              <a:t>=f(Re, </a:t>
            </a:r>
            <a:r>
              <a:rPr lang="de-DE" sz="1800" dirty="0">
                <a:sym typeface="Symbol"/>
              </a:rPr>
              <a:t>/d</a:t>
            </a:r>
            <a:r>
              <a:rPr lang="de-DE" sz="1800" dirty="0"/>
              <a:t>)		Re=c*D/</a:t>
            </a:r>
            <a:r>
              <a:rPr lang="de-DE" sz="1800" dirty="0" err="1"/>
              <a:t>nue</a:t>
            </a:r>
            <a:r>
              <a:rPr lang="de-DE" sz="1800" dirty="0"/>
              <a:t>	 , </a:t>
            </a:r>
            <a:r>
              <a:rPr lang="de-DE" sz="1800" dirty="0">
                <a:sym typeface="Symbol"/>
              </a:rPr>
              <a:t>/d = relative </a:t>
            </a:r>
            <a:r>
              <a:rPr lang="de-DE" sz="1800" dirty="0" err="1">
                <a:sym typeface="Symbol"/>
              </a:rPr>
              <a:t>Wandrauhigkeit</a:t>
            </a:r>
            <a:endParaRPr lang="de-DE" sz="1800" dirty="0"/>
          </a:p>
          <a:p>
            <a:r>
              <a:rPr lang="de-DE" sz="1800" dirty="0">
                <a:latin typeface="Arial" charset="0"/>
              </a:rPr>
              <a:t>	    					</a:t>
            </a:r>
          </a:p>
          <a:p>
            <a:r>
              <a:rPr lang="de-DE" sz="1800" dirty="0">
                <a:latin typeface="Arial" charset="0"/>
              </a:rPr>
              <a:t>Somit steht </a:t>
            </a:r>
            <a:r>
              <a:rPr lang="de-DE" sz="1800" dirty="0" err="1">
                <a:latin typeface="Arial" charset="0"/>
              </a:rPr>
              <a:t>lambda</a:t>
            </a:r>
            <a:r>
              <a:rPr lang="de-DE" sz="1800" dirty="0">
                <a:latin typeface="Arial" charset="0"/>
              </a:rPr>
              <a:t> auf beiden Seiten der Gleichung =&gt; Iteration (Schätzung) ist notwendig!</a:t>
            </a:r>
          </a:p>
        </p:txBody>
      </p:sp>
    </p:spTree>
    <p:extLst>
      <p:ext uri="{BB962C8B-B14F-4D97-AF65-F5344CB8AC3E}">
        <p14:creationId xmlns:p14="http://schemas.microsoft.com/office/powerpoint/2010/main" val="400956166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2950" y="838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>
                <a:latin typeface="Arial" charset="0"/>
              </a:rPr>
              <a:t>Iteration unter Excel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3400" y="1752600"/>
            <a:ext cx="8991600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b="1" dirty="0">
                <a:latin typeface="Arial" charset="0"/>
              </a:rPr>
              <a:t>Bedienungshinweise: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Die Problematik einer Funktion mit einer Variablen links und rechts vom </a:t>
            </a:r>
            <a:br>
              <a:rPr lang="de-DE" sz="2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  Gleichheitszeichen (c=f(c, </a:t>
            </a:r>
            <a:r>
              <a:rPr lang="de-DE" sz="2000" dirty="0" err="1">
                <a:latin typeface="Arial" charset="0"/>
              </a:rPr>
              <a:t>D,h,etc</a:t>
            </a:r>
            <a:r>
              <a:rPr lang="de-DE" sz="2000" dirty="0">
                <a:latin typeface="Arial" charset="0"/>
              </a:rPr>
              <a:t>.)) wird unter Excel Zirkelbezug genannt.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Unter Datei/Optionen/Formeln muss „Iterative Berechnung“ aktiviert sein.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Häufig ist es sinnvoll, beim Eintragen von Werten oder ändern von Formeln</a:t>
            </a:r>
            <a:br>
              <a:rPr lang="de-DE" sz="2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  die Berechnung auf „Manuell“ zu stellen, um erst mit F9 eine neue</a:t>
            </a:r>
            <a:br>
              <a:rPr lang="de-DE" sz="2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  Berechnung auszulösen.</a:t>
            </a:r>
          </a:p>
        </p:txBody>
      </p:sp>
    </p:spTree>
    <p:extLst>
      <p:ext uri="{BB962C8B-B14F-4D97-AF65-F5344CB8AC3E}">
        <p14:creationId xmlns:p14="http://schemas.microsoft.com/office/powerpoint/2010/main" val="407891752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433829" y="6093296"/>
            <a:ext cx="7300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/>
              <a:t>stroetechI_prakt3_1_D_stromfadentheorie_exemplarische_auslegung_verluste_081013lueckentext</a:t>
            </a:r>
          </a:p>
        </p:txBody>
      </p:sp>
      <p:pic>
        <p:nvPicPr>
          <p:cNvPr id="2406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6" t="20557" r="9218" b="23340"/>
          <a:stretch/>
        </p:blipFill>
        <p:spPr bwMode="auto">
          <a:xfrm>
            <a:off x="4359348" y="1124744"/>
            <a:ext cx="491694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56735" y="520262"/>
            <a:ext cx="8420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+mj-lt"/>
              </a:rPr>
              <a:t>grüne Linien: Betriebspunkt in Hersteller-Prospekt eintragen</a:t>
            </a:r>
          </a:p>
        </p:txBody>
      </p:sp>
    </p:spTree>
    <p:extLst>
      <p:ext uri="{BB962C8B-B14F-4D97-AF65-F5344CB8AC3E}">
        <p14:creationId xmlns:p14="http://schemas.microsoft.com/office/powerpoint/2010/main" val="187216194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466724" y="1879600"/>
            <a:ext cx="91903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sz="2000" b="1" dirty="0">
                <a:latin typeface="+mj-lt"/>
              </a:rPr>
              <a:t>x-Achse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>
                <a:latin typeface="+mj-lt"/>
                <a:sym typeface="Wingdings" pitchFamily="2" charset="2"/>
              </a:rPr>
              <a:t> </a:t>
            </a:r>
            <a:r>
              <a:rPr lang="de-DE" sz="2000" dirty="0" err="1">
                <a:latin typeface="+mj-lt"/>
              </a:rPr>
              <a:t>V_pkt</a:t>
            </a:r>
            <a:endParaRPr lang="de-DE" sz="2000" dirty="0">
              <a:latin typeface="+mj-lt"/>
            </a:endParaRPr>
          </a:p>
          <a:p>
            <a:endParaRPr lang="de-DE" sz="2000" dirty="0">
              <a:latin typeface="+mj-lt"/>
            </a:endParaRPr>
          </a:p>
          <a:p>
            <a:r>
              <a:rPr lang="de-DE" sz="2000" b="1" dirty="0">
                <a:latin typeface="+mj-lt"/>
              </a:rPr>
              <a:t>y-Achse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>
                <a:latin typeface="+mj-lt"/>
                <a:sym typeface="Wingdings" pitchFamily="2" charset="2"/>
              </a:rPr>
              <a:t> </a:t>
            </a:r>
            <a:r>
              <a:rPr lang="de-DE" sz="2000" dirty="0" err="1">
                <a:latin typeface="+mj-lt"/>
                <a:sym typeface="Wingdings" pitchFamily="2" charset="2"/>
              </a:rPr>
              <a:t>dp</a:t>
            </a:r>
            <a:r>
              <a:rPr lang="de-DE" sz="2000" dirty="0">
                <a:latin typeface="+mj-lt"/>
                <a:sym typeface="Wingdings" pitchFamily="2" charset="2"/>
              </a:rPr>
              <a:t> (Druckdifferenz), Y (spezifische </a:t>
            </a:r>
            <a:r>
              <a:rPr lang="de-DE" sz="2000" dirty="0" err="1">
                <a:latin typeface="+mj-lt"/>
                <a:sym typeface="Wingdings" pitchFamily="2" charset="2"/>
              </a:rPr>
              <a:t>Stutzenarbeit</a:t>
            </a:r>
            <a:r>
              <a:rPr lang="de-DE" sz="2000" dirty="0">
                <a:latin typeface="+mj-lt"/>
                <a:sym typeface="Wingdings" pitchFamily="2" charset="2"/>
              </a:rPr>
              <a:t>), H (Förderhöhe) </a:t>
            </a:r>
            <a:endParaRPr lang="de-DE" sz="2000" dirty="0">
              <a:latin typeface="+mj-lt"/>
            </a:endParaRPr>
          </a:p>
        </p:txBody>
      </p:sp>
      <p:sp>
        <p:nvSpPr>
          <p:cNvPr id="4105" name="Text Box 2"/>
          <p:cNvSpPr txBox="1">
            <a:spLocks noChangeArrowheads="1"/>
          </p:cNvSpPr>
          <p:nvPr/>
        </p:nvSpPr>
        <p:spPr bwMode="auto">
          <a:xfrm>
            <a:off x="466725" y="757535"/>
            <a:ext cx="91903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 dirty="0" err="1">
                <a:latin typeface="Arial" charset="0"/>
              </a:rPr>
              <a:t>Kennfeld</a:t>
            </a:r>
            <a:r>
              <a:rPr lang="de-DE" u="sng" dirty="0">
                <a:latin typeface="Arial" charset="0"/>
              </a:rPr>
              <a:t> einer Strömungsmaschine: Darstellung im x/y Diagramm</a:t>
            </a:r>
          </a:p>
        </p:txBody>
      </p:sp>
      <p:graphicFrame>
        <p:nvGraphicFramePr>
          <p:cNvPr id="11" name="Diagramm 10"/>
          <p:cNvGraphicFramePr>
            <a:graphicFrameLocks noGrp="1"/>
          </p:cNvGraphicFramePr>
          <p:nvPr/>
        </p:nvGraphicFramePr>
        <p:xfrm>
          <a:off x="1087821" y="2895262"/>
          <a:ext cx="7677807" cy="3426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389372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2076450" y="1219200"/>
            <a:ext cx="53927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>
                <a:latin typeface="Arial" charset="0"/>
              </a:rPr>
              <a:t>Ähnlichkeitstheorie –Vorgehensweise-</a:t>
            </a:r>
          </a:p>
        </p:txBody>
      </p:sp>
      <p:pic>
        <p:nvPicPr>
          <p:cNvPr id="614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t="37500" r="51146" b="37500"/>
          <a:stretch>
            <a:fillRect/>
          </a:stretch>
        </p:blipFill>
        <p:spPr bwMode="auto">
          <a:xfrm>
            <a:off x="635000" y="1866900"/>
            <a:ext cx="3987800" cy="225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1854200"/>
            <a:ext cx="34607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394200"/>
            <a:ext cx="46386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644525" y="4948238"/>
            <a:ext cx="40830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sz="2000" dirty="0"/>
              <a:t>Addition von branchenabhängigen</a:t>
            </a:r>
          </a:p>
          <a:p>
            <a:r>
              <a:rPr lang="de-DE" sz="2000" dirty="0"/>
              <a:t>Skalierungsfaktoren</a:t>
            </a:r>
          </a:p>
        </p:txBody>
      </p:sp>
      <p:sp>
        <p:nvSpPr>
          <p:cNvPr id="12" name="Ellipse 11"/>
          <p:cNvSpPr/>
          <p:nvPr/>
        </p:nvSpPr>
        <p:spPr>
          <a:xfrm>
            <a:off x="3722688" y="2819400"/>
            <a:ext cx="900112" cy="5842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3000" b="1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4" name="Ellipse 23"/>
          <p:cNvSpPr/>
          <p:nvPr/>
        </p:nvSpPr>
        <p:spPr>
          <a:xfrm>
            <a:off x="6494462" y="2528888"/>
            <a:ext cx="900113" cy="5842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3000" b="1" dirty="0">
                <a:solidFill>
                  <a:srgbClr val="FF0000"/>
                </a:solidFill>
              </a:rPr>
              <a:t>b)</a:t>
            </a:r>
          </a:p>
        </p:txBody>
      </p:sp>
      <p:sp>
        <p:nvSpPr>
          <p:cNvPr id="25" name="Ellipse 24"/>
          <p:cNvSpPr/>
          <p:nvPr/>
        </p:nvSpPr>
        <p:spPr>
          <a:xfrm>
            <a:off x="2686050" y="5364163"/>
            <a:ext cx="901700" cy="5842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3000" b="1" dirty="0">
                <a:solidFill>
                  <a:srgbClr val="FF0000"/>
                </a:solidFill>
              </a:rPr>
              <a:t>c)</a:t>
            </a:r>
          </a:p>
        </p:txBody>
      </p:sp>
      <p:sp>
        <p:nvSpPr>
          <p:cNvPr id="26" name="Ellipse 25"/>
          <p:cNvSpPr/>
          <p:nvPr/>
        </p:nvSpPr>
        <p:spPr>
          <a:xfrm>
            <a:off x="7107238" y="4932363"/>
            <a:ext cx="900112" cy="5842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DE" sz="3000" b="1" dirty="0">
                <a:solidFill>
                  <a:srgbClr val="FF0000"/>
                </a:solidFill>
              </a:rPr>
              <a:t>d)</a:t>
            </a:r>
          </a:p>
        </p:txBody>
      </p:sp>
      <p:cxnSp>
        <p:nvCxnSpPr>
          <p:cNvPr id="3" name="Gerade Verbindung mit Pfeil 2"/>
          <p:cNvCxnSpPr/>
          <p:nvPr/>
        </p:nvCxnSpPr>
        <p:spPr>
          <a:xfrm>
            <a:off x="5267325" y="3440112"/>
            <a:ext cx="2581275" cy="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7902574" y="2990851"/>
            <a:ext cx="1736725" cy="901700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sz="1400" dirty="0"/>
              <a:t>Steckt die Re-Zahl hinter. Soll hier erst einmal vernachlässigt werden!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kt 1"/>
          <p:cNvGraphicFramePr>
            <a:graphicFrameLocks noChangeAspect="1"/>
          </p:cNvGraphicFramePr>
          <p:nvPr/>
        </p:nvGraphicFramePr>
        <p:xfrm>
          <a:off x="996950" y="1774825"/>
          <a:ext cx="12636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2" imgW="812447" imgH="393529" progId="Equation.3">
                  <p:embed/>
                </p:oleObj>
              </mc:Choice>
              <mc:Fallback>
                <p:oleObj name="Formel" r:id="rId2" imgW="812447" imgH="393529" progId="Equation.3">
                  <p:embed/>
                  <p:pic>
                    <p:nvPicPr>
                      <p:cNvPr id="717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950" y="1774825"/>
                        <a:ext cx="126365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kt 2"/>
          <p:cNvGraphicFramePr>
            <a:graphicFrameLocks noChangeAspect="1"/>
          </p:cNvGraphicFramePr>
          <p:nvPr/>
        </p:nvGraphicFramePr>
        <p:xfrm>
          <a:off x="8372475" y="5719763"/>
          <a:ext cx="124460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rmel" r:id="rId4" imgW="787400" imgH="457200" progId="Equation.3">
                  <p:embed/>
                </p:oleObj>
              </mc:Choice>
              <mc:Fallback>
                <p:oleObj name="Formel" r:id="rId4" imgW="787400" imgH="457200" progId="Equation.3">
                  <p:embed/>
                  <p:pic>
                    <p:nvPicPr>
                      <p:cNvPr id="7171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2475" y="5719763"/>
                        <a:ext cx="1244600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7174" name="Text Box 2"/>
          <p:cNvSpPr txBox="1">
            <a:spLocks noChangeArrowheads="1"/>
          </p:cNvSpPr>
          <p:nvPr/>
        </p:nvSpPr>
        <p:spPr bwMode="auto">
          <a:xfrm>
            <a:off x="1403350" y="1219200"/>
            <a:ext cx="69691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>
                <a:latin typeface="Arial" charset="0"/>
              </a:rPr>
              <a:t>Ähnlichkeitstheorie -Dimensionslose Darstellung-</a:t>
            </a:r>
          </a:p>
        </p:txBody>
      </p:sp>
      <p:graphicFrame>
        <p:nvGraphicFramePr>
          <p:cNvPr id="9" name="Diagramm 8"/>
          <p:cNvGraphicFramePr>
            <a:graphicFrameLocks noGrp="1"/>
          </p:cNvGraphicFramePr>
          <p:nvPr/>
        </p:nvGraphicFramePr>
        <p:xfrm>
          <a:off x="728662" y="2238375"/>
          <a:ext cx="7996238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742950" y="730454"/>
            <a:ext cx="87822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 dirty="0">
                <a:latin typeface="Arial" charset="0"/>
              </a:rPr>
              <a:t>Bernoulli´sche Gleichung unter Berücksichtigung von Verlusten</a:t>
            </a: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3886200" y="1797254"/>
          <a:ext cx="5257800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730500" imgH="444500" progId="Equation.3">
                  <p:embed/>
                </p:oleObj>
              </mc:Choice>
              <mc:Fallback>
                <p:oleObj r:id="rId2" imgW="2730500" imgH="444500" progId="Equation.3">
                  <p:embed/>
                  <p:pic>
                    <p:nvPicPr>
                      <p:cNvPr id="92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797254"/>
                        <a:ext cx="5257800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6249144" y="3658711"/>
          <a:ext cx="2590800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45616" imgH="444307" progId="Equation.3">
                  <p:embed/>
                </p:oleObj>
              </mc:Choice>
              <mc:Fallback>
                <p:oleObj name="Equation" r:id="rId4" imgW="1345616" imgH="444307" progId="Equation.3">
                  <p:embed/>
                  <p:pic>
                    <p:nvPicPr>
                      <p:cNvPr id="92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144" y="3658711"/>
                        <a:ext cx="2590800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8077200" y="2635454"/>
            <a:ext cx="5334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953000" y="3151392"/>
            <a:ext cx="1828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600" dirty="0">
                <a:latin typeface="Arial" charset="0"/>
              </a:rPr>
              <a:t>Ventilator</a:t>
            </a: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H="1">
            <a:off x="5791200" y="2635454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969224" y="4547390"/>
            <a:ext cx="2433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600" dirty="0">
                <a:latin typeface="Arial" charset="0"/>
              </a:rPr>
              <a:t>  Reibung      Einbauten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ADF50D6-0788-8CA4-BCC6-81A0A4893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80" y="3280496"/>
            <a:ext cx="4554107" cy="2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4372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56735" y="1066182"/>
            <a:ext cx="850393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+mj-lt"/>
              </a:rPr>
              <a:t>Aufgabe 2: Wie lässt sich mit der effizienteren Schaufelform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                   bei einem Radialventilator Energie sparen?</a:t>
            </a:r>
          </a:p>
          <a:p>
            <a:endParaRPr lang="de-DE" dirty="0">
              <a:latin typeface="+mj-lt"/>
            </a:endParaRPr>
          </a:p>
          <a:p>
            <a:endParaRPr lang="de-DE" dirty="0">
              <a:latin typeface="+mj-lt"/>
            </a:endParaRPr>
          </a:p>
          <a:p>
            <a:r>
              <a:rPr lang="de-DE" dirty="0">
                <a:latin typeface="+mj-lt"/>
              </a:rPr>
              <a:t>Vergleich: Trommelläufer mit vorwärtsgekrümmten Schaufeln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</a:rPr>
              <a:t>                  </a:t>
            </a:r>
            <a:r>
              <a:rPr lang="de-DE" dirty="0">
                <a:latin typeface="+mj-lt"/>
                <a:sym typeface="Wingdings" pitchFamily="2" charset="2"/>
              </a:rPr>
              <a:t>ineffizient=schlecht</a:t>
            </a:r>
          </a:p>
          <a:p>
            <a:endParaRPr lang="de-DE" dirty="0">
              <a:latin typeface="+mj-lt"/>
              <a:sym typeface="Wingdings" pitchFamily="2" charset="2"/>
            </a:endParaRPr>
          </a:p>
          <a:p>
            <a:r>
              <a:rPr lang="de-DE" dirty="0">
                <a:latin typeface="+mj-lt"/>
                <a:sym typeface="Wingdings" pitchFamily="2" charset="2"/>
              </a:rPr>
              <a:t>	       Laufrad mit rückwärtsgekrümmten Schaufeln</a:t>
            </a:r>
            <a:br>
              <a:rPr lang="de-DE" dirty="0">
                <a:latin typeface="+mj-lt"/>
                <a:sym typeface="Wingdings" pitchFamily="2" charset="2"/>
              </a:rPr>
            </a:br>
            <a:r>
              <a:rPr lang="de-DE" dirty="0">
                <a:latin typeface="+mj-lt"/>
                <a:sym typeface="Wingdings" pitchFamily="2" charset="2"/>
              </a:rPr>
              <a:t>                  effizient=gut </a:t>
            </a: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11858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/>
          <p:cNvSpPr txBox="1">
            <a:spLocks noChangeArrowheads="1"/>
          </p:cNvSpPr>
          <p:nvPr/>
        </p:nvSpPr>
        <p:spPr bwMode="auto">
          <a:xfrm>
            <a:off x="742950" y="509730"/>
            <a:ext cx="87822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 dirty="0">
                <a:latin typeface="Arial" charset="0"/>
              </a:rPr>
              <a:t>Bernoulli´sche Gleichung unter Berücksichtigung von Verlusten</a:t>
            </a: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3800475" y="1063768"/>
            <a:ext cx="6105525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b="1" dirty="0">
                <a:latin typeface="Arial" charset="0"/>
              </a:rPr>
              <a:t>Lösungsstrategie: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Stromfaden von 1 nach 3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c</a:t>
            </a:r>
            <a:r>
              <a:rPr lang="de-DE" sz="2000" baseline="-25000" dirty="0">
                <a:latin typeface="Arial" charset="0"/>
              </a:rPr>
              <a:t>1</a:t>
            </a:r>
            <a:r>
              <a:rPr lang="de-DE" sz="2000" dirty="0">
                <a:latin typeface="Arial" charset="0"/>
              </a:rPr>
              <a:t> und c</a:t>
            </a:r>
            <a:r>
              <a:rPr lang="de-DE" sz="2000" baseline="-25000" dirty="0">
                <a:latin typeface="Arial" charset="0"/>
              </a:rPr>
              <a:t>2 </a:t>
            </a:r>
            <a:r>
              <a:rPr lang="de-DE" sz="2000" dirty="0">
                <a:latin typeface="Arial" charset="0"/>
              </a:rPr>
              <a:t>aus </a:t>
            </a:r>
            <a:r>
              <a:rPr lang="de-DE" sz="2000" dirty="0" err="1">
                <a:latin typeface="Arial" charset="0"/>
              </a:rPr>
              <a:t>Konti</a:t>
            </a:r>
            <a:endParaRPr lang="de-DE" sz="20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de-DE" sz="2000" dirty="0">
              <a:latin typeface="Arial" charset="0"/>
            </a:endParaRPr>
          </a:p>
        </p:txBody>
      </p:sp>
      <p:graphicFrame>
        <p:nvGraphicFramePr>
          <p:cNvPr id="1024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761849"/>
              </p:ext>
            </p:extLst>
          </p:nvPr>
        </p:nvGraphicFramePr>
        <p:xfrm>
          <a:off x="5349044" y="2396527"/>
          <a:ext cx="1782763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8700" imgH="228600" progId="Equation.3">
                  <p:embed/>
                </p:oleObj>
              </mc:Choice>
              <mc:Fallback>
                <p:oleObj name="Equation" r:id="rId2" imgW="1028700" imgH="228600" progId="Equation.3">
                  <p:embed/>
                  <p:pic>
                    <p:nvPicPr>
                      <p:cNvPr id="1024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044" y="2396527"/>
                        <a:ext cx="1782763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30" y="3007562"/>
            <a:ext cx="3672408" cy="275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reihandform 4"/>
          <p:cNvSpPr/>
          <p:nvPr/>
        </p:nvSpPr>
        <p:spPr bwMode="auto">
          <a:xfrm>
            <a:off x="281354" y="3402952"/>
            <a:ext cx="2843683" cy="1640259"/>
          </a:xfrm>
          <a:custGeom>
            <a:avLst/>
            <a:gdLst>
              <a:gd name="connsiteX0" fmla="*/ 0 w 2843683"/>
              <a:gd name="connsiteY0" fmla="*/ 42571 h 1640259"/>
              <a:gd name="connsiteX1" fmla="*/ 663191 w 2843683"/>
              <a:gd name="connsiteY1" fmla="*/ 27499 h 1640259"/>
              <a:gd name="connsiteX2" fmla="*/ 708409 w 2843683"/>
              <a:gd name="connsiteY2" fmla="*/ 22475 h 1640259"/>
              <a:gd name="connsiteX3" fmla="*/ 834013 w 2843683"/>
              <a:gd name="connsiteY3" fmla="*/ 12426 h 1640259"/>
              <a:gd name="connsiteX4" fmla="*/ 964642 w 2843683"/>
              <a:gd name="connsiteY4" fmla="*/ 7402 h 1640259"/>
              <a:gd name="connsiteX5" fmla="*/ 999811 w 2843683"/>
              <a:gd name="connsiteY5" fmla="*/ 12426 h 1640259"/>
              <a:gd name="connsiteX6" fmla="*/ 1155560 w 2843683"/>
              <a:gd name="connsiteY6" fmla="*/ 22475 h 1640259"/>
              <a:gd name="connsiteX7" fmla="*/ 2225710 w 2843683"/>
              <a:gd name="connsiteY7" fmla="*/ 17451 h 1640259"/>
              <a:gd name="connsiteX8" fmla="*/ 2617595 w 2843683"/>
              <a:gd name="connsiteY8" fmla="*/ 22475 h 1640259"/>
              <a:gd name="connsiteX9" fmla="*/ 2627644 w 2843683"/>
              <a:gd name="connsiteY9" fmla="*/ 32523 h 1640259"/>
              <a:gd name="connsiteX10" fmla="*/ 2642716 w 2843683"/>
              <a:gd name="connsiteY10" fmla="*/ 37547 h 1640259"/>
              <a:gd name="connsiteX11" fmla="*/ 2667837 w 2843683"/>
              <a:gd name="connsiteY11" fmla="*/ 57644 h 1640259"/>
              <a:gd name="connsiteX12" fmla="*/ 2682910 w 2843683"/>
              <a:gd name="connsiteY12" fmla="*/ 62668 h 1640259"/>
              <a:gd name="connsiteX13" fmla="*/ 2723103 w 2843683"/>
              <a:gd name="connsiteY13" fmla="*/ 72716 h 1640259"/>
              <a:gd name="connsiteX14" fmla="*/ 2738176 w 2843683"/>
              <a:gd name="connsiteY14" fmla="*/ 77741 h 1640259"/>
              <a:gd name="connsiteX15" fmla="*/ 2753248 w 2843683"/>
              <a:gd name="connsiteY15" fmla="*/ 87789 h 1640259"/>
              <a:gd name="connsiteX16" fmla="*/ 2773345 w 2843683"/>
              <a:gd name="connsiteY16" fmla="*/ 107886 h 1640259"/>
              <a:gd name="connsiteX17" fmla="*/ 2788417 w 2843683"/>
              <a:gd name="connsiteY17" fmla="*/ 133007 h 1640259"/>
              <a:gd name="connsiteX18" fmla="*/ 2818562 w 2843683"/>
              <a:gd name="connsiteY18" fmla="*/ 188273 h 1640259"/>
              <a:gd name="connsiteX19" fmla="*/ 2833635 w 2843683"/>
              <a:gd name="connsiteY19" fmla="*/ 233490 h 1640259"/>
              <a:gd name="connsiteX20" fmla="*/ 2838659 w 2843683"/>
              <a:gd name="connsiteY20" fmla="*/ 248563 h 1640259"/>
              <a:gd name="connsiteX21" fmla="*/ 2843683 w 2843683"/>
              <a:gd name="connsiteY21" fmla="*/ 605279 h 1640259"/>
              <a:gd name="connsiteX22" fmla="*/ 2833635 w 2843683"/>
              <a:gd name="connsiteY22" fmla="*/ 881609 h 1640259"/>
              <a:gd name="connsiteX23" fmla="*/ 2823587 w 2843683"/>
              <a:gd name="connsiteY23" fmla="*/ 1082576 h 1640259"/>
              <a:gd name="connsiteX24" fmla="*/ 2818562 w 2843683"/>
              <a:gd name="connsiteY24" fmla="*/ 1147890 h 1640259"/>
              <a:gd name="connsiteX25" fmla="*/ 2813538 w 2843683"/>
              <a:gd name="connsiteY25" fmla="*/ 1640259 h 1640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843683" h="1640259">
                <a:moveTo>
                  <a:pt x="0" y="42571"/>
                </a:moveTo>
                <a:cubicBezTo>
                  <a:pt x="223092" y="-46662"/>
                  <a:pt x="4629" y="37183"/>
                  <a:pt x="663191" y="27499"/>
                </a:cubicBezTo>
                <a:cubicBezTo>
                  <a:pt x="678355" y="27276"/>
                  <a:pt x="693302" y="23808"/>
                  <a:pt x="708409" y="22475"/>
                </a:cubicBezTo>
                <a:lnTo>
                  <a:pt x="834013" y="12426"/>
                </a:lnTo>
                <a:cubicBezTo>
                  <a:pt x="895974" y="-8227"/>
                  <a:pt x="853579" y="1849"/>
                  <a:pt x="964642" y="7402"/>
                </a:cubicBezTo>
                <a:cubicBezTo>
                  <a:pt x="976365" y="9077"/>
                  <a:pt x="987992" y="11687"/>
                  <a:pt x="999811" y="12426"/>
                </a:cubicBezTo>
                <a:cubicBezTo>
                  <a:pt x="1164922" y="22746"/>
                  <a:pt x="1076953" y="9374"/>
                  <a:pt x="1155560" y="22475"/>
                </a:cubicBezTo>
                <a:lnTo>
                  <a:pt x="2225710" y="17451"/>
                </a:lnTo>
                <a:cubicBezTo>
                  <a:pt x="2356349" y="17451"/>
                  <a:pt x="2487048" y="17580"/>
                  <a:pt x="2617595" y="22475"/>
                </a:cubicBezTo>
                <a:cubicBezTo>
                  <a:pt x="2622329" y="22653"/>
                  <a:pt x="2623582" y="30086"/>
                  <a:pt x="2627644" y="32523"/>
                </a:cubicBezTo>
                <a:cubicBezTo>
                  <a:pt x="2632185" y="35248"/>
                  <a:pt x="2637692" y="35872"/>
                  <a:pt x="2642716" y="37547"/>
                </a:cubicBezTo>
                <a:cubicBezTo>
                  <a:pt x="2652062" y="46893"/>
                  <a:pt x="2655162" y="51307"/>
                  <a:pt x="2667837" y="57644"/>
                </a:cubicBezTo>
                <a:cubicBezTo>
                  <a:pt x="2672574" y="60012"/>
                  <a:pt x="2677801" y="61275"/>
                  <a:pt x="2682910" y="62668"/>
                </a:cubicBezTo>
                <a:cubicBezTo>
                  <a:pt x="2696233" y="66302"/>
                  <a:pt x="2710002" y="68348"/>
                  <a:pt x="2723103" y="72716"/>
                </a:cubicBezTo>
                <a:cubicBezTo>
                  <a:pt x="2728127" y="74391"/>
                  <a:pt x="2733439" y="75372"/>
                  <a:pt x="2738176" y="77741"/>
                </a:cubicBezTo>
                <a:cubicBezTo>
                  <a:pt x="2743577" y="80441"/>
                  <a:pt x="2748664" y="83859"/>
                  <a:pt x="2753248" y="87789"/>
                </a:cubicBezTo>
                <a:cubicBezTo>
                  <a:pt x="2760441" y="93954"/>
                  <a:pt x="2773345" y="107886"/>
                  <a:pt x="2773345" y="107886"/>
                </a:cubicBezTo>
                <a:cubicBezTo>
                  <a:pt x="2782069" y="134057"/>
                  <a:pt x="2772655" y="113305"/>
                  <a:pt x="2788417" y="133007"/>
                </a:cubicBezTo>
                <a:cubicBezTo>
                  <a:pt x="2798904" y="146116"/>
                  <a:pt x="2815293" y="178466"/>
                  <a:pt x="2818562" y="188273"/>
                </a:cubicBezTo>
                <a:lnTo>
                  <a:pt x="2833635" y="233490"/>
                </a:lnTo>
                <a:lnTo>
                  <a:pt x="2838659" y="248563"/>
                </a:lnTo>
                <a:cubicBezTo>
                  <a:pt x="2840334" y="367468"/>
                  <a:pt x="2843683" y="486362"/>
                  <a:pt x="2843683" y="605279"/>
                </a:cubicBezTo>
                <a:cubicBezTo>
                  <a:pt x="2843683" y="808519"/>
                  <a:pt x="2839253" y="735533"/>
                  <a:pt x="2833635" y="881609"/>
                </a:cubicBezTo>
                <a:cubicBezTo>
                  <a:pt x="2826182" y="1075390"/>
                  <a:pt x="2838357" y="993956"/>
                  <a:pt x="2823587" y="1082576"/>
                </a:cubicBezTo>
                <a:cubicBezTo>
                  <a:pt x="2821912" y="1104347"/>
                  <a:pt x="2819234" y="1126065"/>
                  <a:pt x="2818562" y="1147890"/>
                </a:cubicBezTo>
                <a:cubicBezTo>
                  <a:pt x="2812057" y="1359294"/>
                  <a:pt x="2813538" y="1434261"/>
                  <a:pt x="2813538" y="1640259"/>
                </a:cubicBez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Ellipse 8"/>
          <p:cNvSpPr/>
          <p:nvPr/>
        </p:nvSpPr>
        <p:spPr bwMode="auto">
          <a:xfrm>
            <a:off x="3080792" y="4850153"/>
            <a:ext cx="459811" cy="46166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156652" y="486916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0</a:t>
            </a:r>
          </a:p>
        </p:txBody>
      </p:sp>
      <p:sp>
        <p:nvSpPr>
          <p:cNvPr id="15" name="Ellipse 14"/>
          <p:cNvSpPr/>
          <p:nvPr/>
        </p:nvSpPr>
        <p:spPr bwMode="auto">
          <a:xfrm>
            <a:off x="4088904" y="4274089"/>
            <a:ext cx="459811" cy="46166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4164764" y="429948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18" name="Ellipse 17"/>
          <p:cNvSpPr/>
          <p:nvPr/>
        </p:nvSpPr>
        <p:spPr bwMode="auto">
          <a:xfrm>
            <a:off x="2164884" y="3943493"/>
            <a:ext cx="459811" cy="46166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2256552" y="396906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</a:p>
        </p:txBody>
      </p:sp>
      <p:cxnSp>
        <p:nvCxnSpPr>
          <p:cNvPr id="11" name="Gerade Verbindung 10"/>
          <p:cNvCxnSpPr>
            <a:stCxn id="18" idx="6"/>
          </p:cNvCxnSpPr>
          <p:nvPr/>
        </p:nvCxnSpPr>
        <p:spPr bwMode="auto">
          <a:xfrm>
            <a:off x="2624695" y="4174326"/>
            <a:ext cx="456097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 Verbindung 27"/>
          <p:cNvCxnSpPr/>
          <p:nvPr/>
        </p:nvCxnSpPr>
        <p:spPr bwMode="auto">
          <a:xfrm>
            <a:off x="3383817" y="4519730"/>
            <a:ext cx="705087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Ellipse 30"/>
          <p:cNvSpPr/>
          <p:nvPr/>
        </p:nvSpPr>
        <p:spPr bwMode="auto">
          <a:xfrm>
            <a:off x="100701" y="2815679"/>
            <a:ext cx="459811" cy="461665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168320" y="285293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7886" y="3727642"/>
            <a:ext cx="2433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600" dirty="0">
                <a:latin typeface="Arial" charset="0"/>
              </a:rPr>
              <a:t>  Ventilator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90914C1-F8ED-7FDB-7D1F-B0EE4A73AEAF}"/>
              </a:ext>
            </a:extLst>
          </p:cNvPr>
          <p:cNvSpPr txBox="1"/>
          <p:nvPr/>
        </p:nvSpPr>
        <p:spPr>
          <a:xfrm>
            <a:off x="5349044" y="2981302"/>
            <a:ext cx="349618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D_1=0,8 m</a:t>
            </a:r>
          </a:p>
          <a:p>
            <a:r>
              <a:rPr lang="de-DE" dirty="0"/>
              <a:t>D_2=0,3 m</a:t>
            </a:r>
          </a:p>
          <a:p>
            <a:endParaRPr lang="de-DE" dirty="0"/>
          </a:p>
          <a:p>
            <a:r>
              <a:rPr lang="de-DE" dirty="0"/>
              <a:t>Raumgröße 21m x 16m x 4m</a:t>
            </a:r>
          </a:p>
          <a:p>
            <a:r>
              <a:rPr lang="de-DE" dirty="0"/>
              <a:t>2 Luftwechsel/h</a:t>
            </a:r>
          </a:p>
          <a:p>
            <a:endParaRPr lang="de-DE" dirty="0"/>
          </a:p>
          <a:p>
            <a:r>
              <a:rPr lang="de-DE" dirty="0"/>
              <a:t>Rohrleitung DN30</a:t>
            </a:r>
          </a:p>
          <a:p>
            <a:r>
              <a:rPr lang="de-DE" dirty="0"/>
              <a:t>16m</a:t>
            </a:r>
          </a:p>
          <a:p>
            <a:r>
              <a:rPr lang="de-DE" dirty="0"/>
              <a:t>Bogen mit </a:t>
            </a:r>
            <a:r>
              <a:rPr lang="de-DE" dirty="0" err="1"/>
              <a:t>R_innen</a:t>
            </a:r>
            <a:r>
              <a:rPr lang="de-DE" dirty="0"/>
              <a:t>=0,3m</a:t>
            </a:r>
          </a:p>
          <a:p>
            <a:r>
              <a:rPr lang="de-DE" dirty="0"/>
              <a:t>2m</a:t>
            </a:r>
          </a:p>
          <a:p>
            <a:r>
              <a:rPr lang="de-DE" dirty="0"/>
              <a:t>0,5 x DN80 Absaughaube</a:t>
            </a:r>
          </a:p>
        </p:txBody>
      </p:sp>
    </p:spTree>
    <p:extLst>
      <p:ext uri="{BB962C8B-B14F-4D97-AF65-F5344CB8AC3E}">
        <p14:creationId xmlns:p14="http://schemas.microsoft.com/office/powerpoint/2010/main" val="145439573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07338A7C-5F03-6024-5872-6051EFDC8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69" y="1200976"/>
            <a:ext cx="9149205" cy="411520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153EF4A-2988-1E4B-1578-786D79F0B7A0}"/>
              </a:ext>
            </a:extLst>
          </p:cNvPr>
          <p:cNvSpPr txBox="1"/>
          <p:nvPr/>
        </p:nvSpPr>
        <p:spPr>
          <a:xfrm>
            <a:off x="812540" y="404664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Raumabsaugung – CFD 3-D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5D8F8DF-BF8A-C002-F854-EACA3147558B}"/>
              </a:ext>
            </a:extLst>
          </p:cNvPr>
          <p:cNvSpPr/>
          <p:nvPr/>
        </p:nvSpPr>
        <p:spPr>
          <a:xfrm>
            <a:off x="0" y="3407411"/>
            <a:ext cx="1044116" cy="12629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7AABEF3-66A9-3A28-001A-68ED2810A7CD}"/>
              </a:ext>
            </a:extLst>
          </p:cNvPr>
          <p:cNvSpPr txBox="1"/>
          <p:nvPr/>
        </p:nvSpPr>
        <p:spPr>
          <a:xfrm>
            <a:off x="1316596" y="4500027"/>
            <a:ext cx="644118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Symbol" panose="05050102010706020507" pitchFamily="18" charset="2"/>
              </a:rPr>
              <a:t></a:t>
            </a:r>
            <a:r>
              <a:rPr lang="de-DE" dirty="0"/>
              <a:t>p </a:t>
            </a:r>
            <a:r>
              <a:rPr lang="de-DE" dirty="0">
                <a:sym typeface="Symbol" panose="05050102010706020507" pitchFamily="18" charset="2"/>
              </a:rPr>
              <a:t> 140</a:t>
            </a:r>
            <a:r>
              <a:rPr lang="de-DE" dirty="0"/>
              <a:t> </a:t>
            </a:r>
            <a:r>
              <a:rPr lang="de-DE" dirty="0" err="1"/>
              <a:t>Pa</a:t>
            </a:r>
            <a:r>
              <a:rPr lang="de-DE" dirty="0"/>
              <a:t> – mit grobem Netz, instabilen Randbedingungen</a:t>
            </a:r>
          </a:p>
          <a:p>
            <a:endParaRPr lang="de-DE" dirty="0"/>
          </a:p>
          <a:p>
            <a:r>
              <a:rPr lang="de-DE" dirty="0"/>
              <a:t>1-D ergibt 118 </a:t>
            </a:r>
            <a:r>
              <a:rPr lang="de-DE" dirty="0" err="1"/>
              <a:t>Pa</a:t>
            </a:r>
            <a:endParaRPr lang="de-DE" dirty="0"/>
          </a:p>
          <a:p>
            <a:endParaRPr lang="de-DE" dirty="0"/>
          </a:p>
          <a:p>
            <a:r>
              <a:rPr lang="de-DE" dirty="0"/>
              <a:t>3-D optimiert ergibt 98 </a:t>
            </a:r>
            <a:r>
              <a:rPr lang="de-DE" dirty="0" err="1"/>
              <a:t>Pa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518581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1A706E75-872D-7F87-D84B-ED5BA106C233}"/>
              </a:ext>
            </a:extLst>
          </p:cNvPr>
          <p:cNvSpPr txBox="1"/>
          <p:nvPr/>
        </p:nvSpPr>
        <p:spPr>
          <a:xfrm>
            <a:off x="236476" y="152636"/>
            <a:ext cx="868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000000"/>
                </a:solidFill>
                <a:latin typeface="Arial"/>
              </a:rPr>
              <a:t>Für einen Stromfaden beim Borda-Carnotscher-Stoßverlust gilt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952BC31-E667-6928-93A0-BDEE615C2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256" y="152636"/>
            <a:ext cx="1861977" cy="1355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E1910D36-C527-EA93-5B15-8087953E503B}"/>
                  </a:ext>
                </a:extLst>
              </p:cNvPr>
              <p:cNvSpPr txBox="1"/>
              <p:nvPr/>
            </p:nvSpPr>
            <p:spPr>
              <a:xfrm>
                <a:off x="1172379" y="916205"/>
                <a:ext cx="6183680" cy="25511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de-D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num>
                        <m:den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</m:t>
                      </m:r>
                    </m:oMath>
                  </m:oMathPara>
                </a14:m>
                <a:endParaRPr lang="de-DE" b="0" i="1" dirty="0">
                  <a:latin typeface="Cambria Math" panose="02040503050406030204" pitchFamily="18" charset="0"/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endParaRPr lang="de-DE" b="0" i="1" dirty="0">
                  <a:latin typeface="Cambria Math" panose="02040503050406030204" pitchFamily="18" charset="0"/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14:m>
                  <m:oMath xmlns:m="http://schemas.openxmlformats.org/officeDocument/2006/math">
                    <m:limLow>
                      <m:limLow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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groupChr>
                      </m:e>
                      <m:lim>
                        <m:eqArr>
                          <m:eqArr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dynamische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Druck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am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Eintritt</m:t>
                            </m:r>
                          </m:e>
                        </m:eqArr>
                      </m:lim>
                    </m:limLow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de-DE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groupChr>
                      </m:e>
                      <m:lim>
                        <m:eqArr>
                          <m:eqArr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Druck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oder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statischer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Druck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am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Eintritt</m:t>
                            </m:r>
                          </m:e>
                        </m:eqArr>
                      </m:lim>
                    </m:limLow>
                  </m:oMath>
                </a14:m>
                <a:r>
                  <a:rPr lang="de-DE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</m:t>
                            </m:r>
                            <m:f>
                              <m:fPr>
                                <m:ctrlP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de-DE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groupChr>
                      </m:e>
                      <m:lim>
                        <m:eqArr>
                          <m:eqArr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dynamische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Druck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am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Austritt</m:t>
                            </m:r>
                          </m:e>
                        </m:eqArr>
                      </m:lim>
                    </m:limLow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groupChr>
                      </m:e>
                      <m:lim>
                        <m:eqArr>
                          <m:eqArr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Druck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oder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statischer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Druck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am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Aus</m:t>
                            </m:r>
                            <m:r>
                              <m:rPr>
                                <m:sty m:val="p"/>
                              </m:r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tritt</m:t>
                            </m:r>
                          </m:e>
                        </m:eqArr>
                      </m:lim>
                    </m:limLow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sub>
                    </m:sSub>
                  </m:oMath>
                </a14:m>
                <a:endParaRPr lang="de-DE" i="1" dirty="0">
                  <a:latin typeface="Cambria Math" panose="02040503050406030204" pitchFamily="18" charset="0"/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E1910D36-C527-EA93-5B15-8087953E5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379" y="916205"/>
                <a:ext cx="6183680" cy="2551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EFA2AC23-2FC6-B36F-9B03-7147F714F1D8}"/>
                  </a:ext>
                </a:extLst>
              </p:cNvPr>
              <p:cNvSpPr txBox="1"/>
              <p:nvPr/>
            </p:nvSpPr>
            <p:spPr>
              <a:xfrm>
                <a:off x="1640632" y="3573016"/>
                <a:ext cx="4951476" cy="12836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</m:e>
                          </m:groupChr>
                        </m:e>
                        <m:lim>
                          <m:eqArr>
                            <m:eqArr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Gesamt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 </m:t>
                              </m:r>
                              <m:r>
                                <m:rPr>
                                  <m:sty m:val="p"/>
                                </m:r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oder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Totaldruck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am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Eintritt</m:t>
                              </m:r>
                            </m:e>
                          </m:eqArr>
                        </m:lim>
                      </m:limLow>
                      <m:r>
                        <a:rPr lang="de-DE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  <m:sup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de-DE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</m:e>
                          </m:groupChr>
                        </m:e>
                        <m:lim>
                          <m:eqArr>
                            <m:eqArr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Gesamt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 </m:t>
                              </m:r>
                              <m:r>
                                <m:rPr>
                                  <m:sty m:val="p"/>
                                </m:r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oder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Totaldruck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am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Eintritt</m:t>
                              </m:r>
                            </m:e>
                          </m:eqArr>
                        </m:lim>
                      </m:limLow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sub>
                          </m:sSub>
                        </m:num>
                        <m:den>
                          <m:r>
                            <a:rPr lang="de-D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EFA2AC23-2FC6-B36F-9B03-7147F714F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632" y="3573016"/>
                <a:ext cx="4951476" cy="12836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feld 12">
            <a:extLst>
              <a:ext uri="{FF2B5EF4-FFF2-40B4-BE49-F238E27FC236}">
                <a16:creationId xmlns:a16="http://schemas.microsoft.com/office/drawing/2014/main" id="{E8D48C63-6E8E-1FDC-F95F-98BD21B55B61}"/>
              </a:ext>
            </a:extLst>
          </p:cNvPr>
          <p:cNvSpPr txBox="1"/>
          <p:nvPr/>
        </p:nvSpPr>
        <p:spPr>
          <a:xfrm>
            <a:off x="433972" y="5409220"/>
            <a:ext cx="919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</a:rPr>
              <a:t>Die Differenz der Gesamt- oder Totaldrücke von Ein- und Austritt ergibt den Druckverlust!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15443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F4EF804-7B2A-CA52-DE9B-B6B8DE573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0" y="12584"/>
            <a:ext cx="2743583" cy="23911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5756DB9-C746-756D-C2C6-A55351E28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780" y="-1623"/>
            <a:ext cx="2838846" cy="342947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EA41964-5970-43D3-6EB7-B7053B5E0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128" y="16596"/>
            <a:ext cx="2819794" cy="239110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0731CFD-48B2-9EB3-A34B-0FAC2D2EC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53" y="3645024"/>
            <a:ext cx="2791215" cy="243874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F79B51A-7793-5557-01AA-4CBC722A7F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3040" y="4113076"/>
            <a:ext cx="3496163" cy="237205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F03CFE2-17EF-0122-5A29-4C7ABFD3C20A}"/>
              </a:ext>
            </a:extLst>
          </p:cNvPr>
          <p:cNvSpPr txBox="1"/>
          <p:nvPr/>
        </p:nvSpPr>
        <p:spPr>
          <a:xfrm>
            <a:off x="4696829" y="3720823"/>
            <a:ext cx="5160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… kleiner als der Raum, um Elemente zu sparen</a:t>
            </a:r>
          </a:p>
        </p:txBody>
      </p:sp>
    </p:spTree>
    <p:extLst>
      <p:ext uri="{BB962C8B-B14F-4D97-AF65-F5344CB8AC3E}">
        <p14:creationId xmlns:p14="http://schemas.microsoft.com/office/powerpoint/2010/main" val="111838763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08DB6FC-D991-B5A6-EADB-6EE8E0DC8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64" y="944724"/>
            <a:ext cx="4096322" cy="396295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0FB52FD-9005-1C17-2701-B815B476A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060" y="342257"/>
            <a:ext cx="3107441" cy="33590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3C15175-F0C3-D3F5-F6F6-86716CA6F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422" y="3825044"/>
            <a:ext cx="3268079" cy="261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3930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F9D0F90-A456-125B-F004-D24767A6D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748" y="260648"/>
            <a:ext cx="4372585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7681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42950" y="838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de-DE" u="sng">
                <a:latin typeface="Arial" charset="0"/>
              </a:rPr>
              <a:t>Iteration unter Excel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3400" y="1752600"/>
            <a:ext cx="8991600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b="1" dirty="0">
                <a:latin typeface="Arial" charset="0"/>
              </a:rPr>
              <a:t>Bedienungshinweise: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Die Problematik einer Funktion mit einer Variablen links und rechts vom </a:t>
            </a:r>
            <a:br>
              <a:rPr lang="de-DE" sz="2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  Gleichheitszeichen (c=f(c, </a:t>
            </a:r>
            <a:r>
              <a:rPr lang="de-DE" sz="2000" dirty="0" err="1">
                <a:latin typeface="Arial" charset="0"/>
              </a:rPr>
              <a:t>D,h,etc</a:t>
            </a:r>
            <a:r>
              <a:rPr lang="de-DE" sz="2000" dirty="0">
                <a:latin typeface="Arial" charset="0"/>
              </a:rPr>
              <a:t>.)) wird unter Excel Zirkelbezug genannt.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Unter Datei/Optionen/Formeln muss „Iterative Berechnung“ aktiviert sein.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de-DE" sz="2000" dirty="0">
                <a:latin typeface="Arial" charset="0"/>
              </a:rPr>
              <a:t> Häufig ist es sinnvoll, beim Eintragen von Werten oder ändern von Formeln</a:t>
            </a:r>
            <a:br>
              <a:rPr lang="de-DE" sz="2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  die Berechnung auf „Manuell“ zu stellen, um erst mit F9 eine neue</a:t>
            </a:r>
            <a:br>
              <a:rPr lang="de-DE" sz="2000" dirty="0">
                <a:latin typeface="Arial" charset="0"/>
              </a:rPr>
            </a:br>
            <a:r>
              <a:rPr lang="de-DE" sz="2000" dirty="0">
                <a:latin typeface="Arial" charset="0"/>
              </a:rPr>
              <a:t>  Berechnung auszulösen.</a:t>
            </a:r>
          </a:p>
        </p:txBody>
      </p:sp>
    </p:spTree>
    <p:extLst>
      <p:ext uri="{BB962C8B-B14F-4D97-AF65-F5344CB8AC3E}">
        <p14:creationId xmlns:p14="http://schemas.microsoft.com/office/powerpoint/2010/main" val="337480816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andard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Standard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tandard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Standard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E6BA40BC45A8469AAEBEBE11736C06" ma:contentTypeVersion="17" ma:contentTypeDescription="Ein neues Dokument erstellen." ma:contentTypeScope="" ma:versionID="86b925f545ee4c13e2be4a88330ff52f">
  <xsd:schema xmlns:xsd="http://www.w3.org/2001/XMLSchema" xmlns:xs="http://www.w3.org/2001/XMLSchema" xmlns:p="http://schemas.microsoft.com/office/2006/metadata/properties" xmlns:ns3="99ee89b9-c2a1-48af-97a5-0b7576db9354" xmlns:ns4="95681d45-b53e-44df-8b43-79af7894945d" targetNamespace="http://schemas.microsoft.com/office/2006/metadata/properties" ma:root="true" ma:fieldsID="818f6bab1477be9215b256c3be671826" ns3:_="" ns4:_="">
    <xsd:import namespace="99ee89b9-c2a1-48af-97a5-0b7576db9354"/>
    <xsd:import namespace="95681d45-b53e-44df-8b43-79af789494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e89b9-c2a1-48af-97a5-0b7576db9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681d45-b53e-44df-8b43-79af7894945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ee89b9-c2a1-48af-97a5-0b7576db9354" xsi:nil="true"/>
  </documentManagement>
</p:properties>
</file>

<file path=customXml/itemProps1.xml><?xml version="1.0" encoding="utf-8"?>
<ds:datastoreItem xmlns:ds="http://schemas.openxmlformats.org/officeDocument/2006/customXml" ds:itemID="{3861D5AE-7137-40DC-8F12-2316BF9046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ee89b9-c2a1-48af-97a5-0b7576db9354"/>
    <ds:schemaRef ds:uri="95681d45-b53e-44df-8b43-79af789494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DAA547-1F67-47AB-8472-F6EED34C5C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F60CB6-9047-423F-A55C-6042E94D2D0D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95681d45-b53e-44df-8b43-79af7894945d"/>
    <ds:schemaRef ds:uri="99ee89b9-c2a1-48af-97a5-0b7576db9354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Microsoft Office PowerPoint</Application>
  <PresentationFormat>A4-Papier (210 x 297 mm)</PresentationFormat>
  <Paragraphs>107</Paragraphs>
  <Slides>20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3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 Math</vt:lpstr>
      <vt:lpstr>Symbol</vt:lpstr>
      <vt:lpstr>Standarddesign</vt:lpstr>
      <vt:lpstr>Formel</vt:lpstr>
      <vt:lpstr>Equation.3</vt:lpstr>
      <vt:lpstr>Equation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Düsseldorf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kameier</dc:creator>
  <cp:lastModifiedBy>Kameier, Frank</cp:lastModifiedBy>
  <cp:revision>129</cp:revision>
  <dcterms:created xsi:type="dcterms:W3CDTF">2010-03-26T15:52:59Z</dcterms:created>
  <dcterms:modified xsi:type="dcterms:W3CDTF">2026-08-06T09:14:20Z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0x0101000CE6BA40BC45A8469AAEBEBE11736C06</vt:lpwstr>
  </property>
</Properties>
</file>